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3" r:id="rId13"/>
    <p:sldId id="267" r:id="rId14"/>
    <p:sldId id="269" r:id="rId15"/>
    <p:sldId id="270" r:id="rId16"/>
    <p:sldId id="271" r:id="rId17"/>
    <p:sldId id="272" r:id="rId18"/>
    <p:sldId id="273" r:id="rId19"/>
    <p:sldId id="274" r:id="rId20"/>
    <p:sldId id="275" r:id="rId21"/>
    <p:sldId id="277" r:id="rId22"/>
    <p:sldId id="278" r:id="rId23"/>
    <p:sldId id="279" r:id="rId24"/>
    <p:sldId id="280" r:id="rId25"/>
    <p:sldId id="282" r:id="rId26"/>
    <p:sldId id="281" r:id="rId27"/>
    <p:sldId id="283" r:id="rId28"/>
    <p:sldId id="284" r:id="rId29"/>
    <p:sldId id="285" r:id="rId30"/>
    <p:sldId id="286" r:id="rId31"/>
    <p:sldId id="289" r:id="rId32"/>
    <p:sldId id="288" r:id="rId33"/>
    <p:sldId id="287"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94681"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228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2770" name="Rectangle 2"/>
          <p:cNvSpPr>
            <a:spLocks noGrp="1" noChangeArrowheads="1"/>
          </p:cNvSpPr>
          <p:nvPr>
            <p:ph type="ctrTitle" sz="quarter"/>
          </p:nvPr>
        </p:nvSpPr>
        <p:spPr>
          <a:xfrm>
            <a:off x="2738438" y="1381125"/>
            <a:ext cx="6253162" cy="2333625"/>
          </a:xfrm>
        </p:spPr>
        <p:txBody>
          <a:bodyPr/>
          <a:lstStyle>
            <a:lvl1pPr>
              <a:defRPr/>
            </a:lvl1pPr>
          </a:lstStyle>
          <a:p>
            <a:r>
              <a:rPr lang="ru-RU" smtClean="0"/>
              <a:t>Образец заголовка</a:t>
            </a:r>
            <a:endParaRPr lang="ru-RU"/>
          </a:p>
        </p:txBody>
      </p:sp>
      <p:sp>
        <p:nvSpPr>
          <p:cNvPr id="32771" name="Rectangle 3"/>
          <p:cNvSpPr>
            <a:spLocks noGrp="1" noChangeArrowheads="1"/>
          </p:cNvSpPr>
          <p:nvPr>
            <p:ph type="subTitle" sz="quarter" idx="1"/>
          </p:nvPr>
        </p:nvSpPr>
        <p:spPr>
          <a:xfrm>
            <a:off x="2741613" y="4124325"/>
            <a:ext cx="6249987" cy="1285875"/>
          </a:xfrm>
        </p:spPr>
        <p:txBody>
          <a:bodyPr/>
          <a:lstStyle>
            <a:lvl1pPr marL="0" indent="0">
              <a:buFont typeface="Wingdings" pitchFamily="2" charset="2"/>
              <a:buNone/>
              <a:defRPr/>
            </a:lvl1pPr>
          </a:lstStyle>
          <a:p>
            <a:r>
              <a:rPr lang="ru-RU" smtClean="0"/>
              <a:t>Образец подзаголовка</a:t>
            </a:r>
            <a:endParaRPr lang="ru-RU"/>
          </a:p>
        </p:txBody>
      </p:sp>
      <p:sp>
        <p:nvSpPr>
          <p:cNvPr id="32772" name="Rectangle 4"/>
          <p:cNvSpPr>
            <a:spLocks noGrp="1" noChangeArrowheads="1"/>
          </p:cNvSpPr>
          <p:nvPr>
            <p:ph type="dt" sz="quarter" idx="2"/>
          </p:nvPr>
        </p:nvSpPr>
        <p:spPr>
          <a:xfrm>
            <a:off x="2743200" y="5410200"/>
            <a:ext cx="6248400" cy="457200"/>
          </a:xfrm>
        </p:spPr>
        <p:txBody>
          <a:bodyPr wrap="none"/>
          <a:lstStyle>
            <a:lvl1pPr>
              <a:defRPr sz="3200" b="1">
                <a:latin typeface="+mn-lt"/>
              </a:defRPr>
            </a:lvl1pPr>
          </a:lstStyle>
          <a:p>
            <a:fld id="{5B106E36-FD25-4E2D-B0AA-010F637433A0}" type="datetimeFigureOut">
              <a:rPr lang="ru-RU" smtClean="0"/>
              <a:pPr/>
              <a:t>05.02.2017</a:t>
            </a:fld>
            <a:endParaRPr lang="ru-RU"/>
          </a:p>
        </p:txBody>
      </p:sp>
      <p:grpSp>
        <p:nvGrpSpPr>
          <p:cNvPr id="2" name="Group 5"/>
          <p:cNvGrpSpPr>
            <a:grpSpLocks/>
          </p:cNvGrpSpPr>
          <p:nvPr/>
        </p:nvGrpSpPr>
        <p:grpSpPr bwMode="auto">
          <a:xfrm>
            <a:off x="0" y="0"/>
            <a:ext cx="1557338" cy="6878638"/>
            <a:chOff x="0" y="-6"/>
            <a:chExt cx="981" cy="4333"/>
          </a:xfrm>
        </p:grpSpPr>
        <p:sp>
          <p:nvSpPr>
            <p:cNvPr id="32774" name="Rectangle 6"/>
            <p:cNvSpPr>
              <a:spLocks noChangeArrowheads="1"/>
            </p:cNvSpPr>
            <p:nvPr/>
          </p:nvSpPr>
          <p:spPr bwMode="auto">
            <a:xfrm>
              <a:off x="453" y="2151"/>
              <a:ext cx="114" cy="2170"/>
            </a:xfrm>
            <a:prstGeom prst="rect">
              <a:avLst/>
            </a:prstGeom>
            <a:gradFill rotWithShape="0">
              <a:gsLst>
                <a:gs pos="0">
                  <a:schemeClr val="accent1"/>
                </a:gs>
                <a:gs pos="100000">
                  <a:schemeClr val="accent1">
                    <a:gamma/>
                    <a:shade val="46275"/>
                    <a:invGamma/>
                  </a:schemeClr>
                </a:gs>
              </a:gsLst>
              <a:lin ang="0" scaled="1"/>
            </a:gradFill>
            <a:ln w="9525">
              <a:noFill/>
              <a:miter lim="800000"/>
              <a:headEnd/>
              <a:tailEnd/>
            </a:ln>
            <a:effectLst/>
          </p:spPr>
          <p:txBody>
            <a:bodyPr/>
            <a:lstStyle/>
            <a:p>
              <a:endParaRPr lang="ru-RU"/>
            </a:p>
          </p:txBody>
        </p:sp>
        <p:sp>
          <p:nvSpPr>
            <p:cNvPr id="32775" name="Rectangle 7"/>
            <p:cNvSpPr>
              <a:spLocks noChangeArrowheads="1"/>
            </p:cNvSpPr>
            <p:nvPr/>
          </p:nvSpPr>
          <p:spPr bwMode="auto">
            <a:xfrm>
              <a:off x="0" y="2151"/>
              <a:ext cx="221" cy="2170"/>
            </a:xfrm>
            <a:prstGeom prst="rect">
              <a:avLst/>
            </a:prstGeom>
            <a:gradFill rotWithShape="0">
              <a:gsLst>
                <a:gs pos="0">
                  <a:schemeClr val="accent1"/>
                </a:gs>
                <a:gs pos="100000">
                  <a:schemeClr val="accent1">
                    <a:gamma/>
                    <a:shade val="46275"/>
                    <a:invGamma/>
                  </a:schemeClr>
                </a:gs>
              </a:gsLst>
              <a:lin ang="0" scaled="1"/>
            </a:gradFill>
            <a:ln w="9525">
              <a:noFill/>
              <a:miter lim="800000"/>
              <a:headEnd/>
              <a:tailEnd/>
            </a:ln>
            <a:effectLst/>
          </p:spPr>
          <p:txBody>
            <a:bodyPr wrap="none" lIns="92075" tIns="46038" rIns="92075" bIns="46038" anchor="ctr"/>
            <a:lstStyle/>
            <a:p>
              <a:pPr eaLnBrk="0" hangingPunct="0">
                <a:spcBef>
                  <a:spcPct val="50000"/>
                </a:spcBef>
              </a:pPr>
              <a:endParaRPr lang="ru-RU" sz="2400"/>
            </a:p>
          </p:txBody>
        </p:sp>
        <p:sp>
          <p:nvSpPr>
            <p:cNvPr id="32776" name="Rectangle 8"/>
            <p:cNvSpPr>
              <a:spLocks noChangeArrowheads="1"/>
            </p:cNvSpPr>
            <p:nvPr/>
          </p:nvSpPr>
          <p:spPr bwMode="auto">
            <a:xfrm>
              <a:off x="222" y="2151"/>
              <a:ext cx="231" cy="2170"/>
            </a:xfrm>
            <a:prstGeom prst="rect">
              <a:avLst/>
            </a:prstGeom>
            <a:gradFill rotWithShape="0">
              <a:gsLst>
                <a:gs pos="0">
                  <a:schemeClr val="accent1">
                    <a:gamma/>
                    <a:shade val="46275"/>
                    <a:invGamma/>
                  </a:schemeClr>
                </a:gs>
                <a:gs pos="100000">
                  <a:schemeClr val="accent1"/>
                </a:gs>
              </a:gsLst>
              <a:lin ang="0" scaled="1"/>
            </a:gradFill>
            <a:ln w="9525">
              <a:noFill/>
              <a:miter lim="800000"/>
              <a:headEnd/>
              <a:tailEnd/>
            </a:ln>
            <a:effectLst/>
          </p:spPr>
          <p:txBody>
            <a:bodyPr/>
            <a:lstStyle/>
            <a:p>
              <a:endParaRPr lang="ru-RU"/>
            </a:p>
          </p:txBody>
        </p:sp>
        <p:sp>
          <p:nvSpPr>
            <p:cNvPr id="32777" name="Rectangle 9"/>
            <p:cNvSpPr>
              <a:spLocks noChangeArrowheads="1"/>
            </p:cNvSpPr>
            <p:nvPr/>
          </p:nvSpPr>
          <p:spPr bwMode="auto">
            <a:xfrm>
              <a:off x="567" y="2160"/>
              <a:ext cx="204" cy="2161"/>
            </a:xfrm>
            <a:prstGeom prst="rect">
              <a:avLst/>
            </a:prstGeom>
            <a:gradFill rotWithShape="0">
              <a:gsLst>
                <a:gs pos="0">
                  <a:schemeClr val="accent1">
                    <a:gamma/>
                    <a:shade val="46275"/>
                    <a:invGamma/>
                  </a:schemeClr>
                </a:gs>
                <a:gs pos="100000">
                  <a:schemeClr val="accent1"/>
                </a:gs>
              </a:gsLst>
              <a:lin ang="0" scaled="1"/>
            </a:gradFill>
            <a:ln w="9525">
              <a:noFill/>
              <a:miter lim="800000"/>
              <a:headEnd/>
              <a:tailEnd/>
            </a:ln>
            <a:effectLst/>
          </p:spPr>
          <p:txBody>
            <a:bodyPr wrap="none" lIns="92075" tIns="46038" rIns="92075" bIns="46038" anchor="ctr"/>
            <a:lstStyle/>
            <a:p>
              <a:pPr eaLnBrk="0" hangingPunct="0">
                <a:spcBef>
                  <a:spcPct val="50000"/>
                </a:spcBef>
              </a:pPr>
              <a:endParaRPr lang="ru-RU" sz="2400"/>
            </a:p>
          </p:txBody>
        </p:sp>
        <p:sp>
          <p:nvSpPr>
            <p:cNvPr id="32778" name="Freeform 10"/>
            <p:cNvSpPr>
              <a:spLocks/>
            </p:cNvSpPr>
            <p:nvPr/>
          </p:nvSpPr>
          <p:spPr bwMode="auto">
            <a:xfrm>
              <a:off x="222" y="2636"/>
              <a:ext cx="344" cy="647"/>
            </a:xfrm>
            <a:custGeom>
              <a:avLst/>
              <a:gdLst/>
              <a:ahLst/>
              <a:cxnLst>
                <a:cxn ang="0">
                  <a:pos x="343" y="52"/>
                </a:cxn>
                <a:cxn ang="0">
                  <a:pos x="343" y="194"/>
                </a:cxn>
                <a:cxn ang="0">
                  <a:pos x="335" y="188"/>
                </a:cxn>
                <a:cxn ang="0">
                  <a:pos x="315" y="188"/>
                </a:cxn>
                <a:cxn ang="0">
                  <a:pos x="300" y="194"/>
                </a:cxn>
                <a:cxn ang="0">
                  <a:pos x="284" y="209"/>
                </a:cxn>
                <a:cxn ang="0">
                  <a:pos x="242" y="261"/>
                </a:cxn>
                <a:cxn ang="0">
                  <a:pos x="146" y="366"/>
                </a:cxn>
                <a:cxn ang="0">
                  <a:pos x="50" y="475"/>
                </a:cxn>
                <a:cxn ang="0">
                  <a:pos x="30" y="505"/>
                </a:cxn>
                <a:cxn ang="0">
                  <a:pos x="17" y="535"/>
                </a:cxn>
                <a:cxn ang="0">
                  <a:pos x="10" y="582"/>
                </a:cxn>
                <a:cxn ang="0">
                  <a:pos x="0" y="646"/>
                </a:cxn>
                <a:cxn ang="0">
                  <a:pos x="0" y="365"/>
                </a:cxn>
                <a:cxn ang="0">
                  <a:pos x="5" y="392"/>
                </a:cxn>
                <a:cxn ang="0">
                  <a:pos x="10" y="404"/>
                </a:cxn>
                <a:cxn ang="0">
                  <a:pos x="20" y="410"/>
                </a:cxn>
                <a:cxn ang="0">
                  <a:pos x="30" y="413"/>
                </a:cxn>
                <a:cxn ang="0">
                  <a:pos x="45" y="413"/>
                </a:cxn>
                <a:cxn ang="0">
                  <a:pos x="60" y="407"/>
                </a:cxn>
                <a:cxn ang="0">
                  <a:pos x="257" y="190"/>
                </a:cxn>
                <a:cxn ang="0">
                  <a:pos x="297" y="138"/>
                </a:cxn>
                <a:cxn ang="0">
                  <a:pos x="312" y="111"/>
                </a:cxn>
                <a:cxn ang="0">
                  <a:pos x="325" y="84"/>
                </a:cxn>
                <a:cxn ang="0">
                  <a:pos x="335" y="39"/>
                </a:cxn>
                <a:cxn ang="0">
                  <a:pos x="343" y="0"/>
                </a:cxn>
                <a:cxn ang="0">
                  <a:pos x="343" y="117"/>
                </a:cxn>
              </a:cxnLst>
              <a:rect l="0" t="0" r="r" b="b"/>
              <a:pathLst>
                <a:path w="344" h="647">
                  <a:moveTo>
                    <a:pt x="343" y="52"/>
                  </a:moveTo>
                  <a:lnTo>
                    <a:pt x="343" y="194"/>
                  </a:lnTo>
                  <a:lnTo>
                    <a:pt x="335" y="188"/>
                  </a:lnTo>
                  <a:lnTo>
                    <a:pt x="315" y="188"/>
                  </a:lnTo>
                  <a:lnTo>
                    <a:pt x="300" y="194"/>
                  </a:lnTo>
                  <a:lnTo>
                    <a:pt x="284" y="209"/>
                  </a:lnTo>
                  <a:lnTo>
                    <a:pt x="242" y="261"/>
                  </a:lnTo>
                  <a:lnTo>
                    <a:pt x="146" y="366"/>
                  </a:lnTo>
                  <a:lnTo>
                    <a:pt x="50" y="475"/>
                  </a:lnTo>
                  <a:lnTo>
                    <a:pt x="30" y="505"/>
                  </a:lnTo>
                  <a:lnTo>
                    <a:pt x="17" y="535"/>
                  </a:lnTo>
                  <a:lnTo>
                    <a:pt x="10" y="582"/>
                  </a:lnTo>
                  <a:lnTo>
                    <a:pt x="0" y="646"/>
                  </a:lnTo>
                  <a:lnTo>
                    <a:pt x="0" y="365"/>
                  </a:lnTo>
                  <a:lnTo>
                    <a:pt x="5" y="392"/>
                  </a:lnTo>
                  <a:lnTo>
                    <a:pt x="10" y="404"/>
                  </a:lnTo>
                  <a:lnTo>
                    <a:pt x="20" y="410"/>
                  </a:lnTo>
                  <a:lnTo>
                    <a:pt x="30" y="413"/>
                  </a:lnTo>
                  <a:lnTo>
                    <a:pt x="45" y="413"/>
                  </a:lnTo>
                  <a:lnTo>
                    <a:pt x="60" y="407"/>
                  </a:lnTo>
                  <a:lnTo>
                    <a:pt x="257" y="190"/>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79" name="Freeform 11"/>
            <p:cNvSpPr>
              <a:spLocks/>
            </p:cNvSpPr>
            <p:nvPr/>
          </p:nvSpPr>
          <p:spPr bwMode="auto">
            <a:xfrm>
              <a:off x="222" y="2908"/>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80" name="Freeform 12"/>
            <p:cNvSpPr>
              <a:spLocks/>
            </p:cNvSpPr>
            <p:nvPr/>
          </p:nvSpPr>
          <p:spPr bwMode="auto">
            <a:xfrm>
              <a:off x="222" y="3165"/>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81" name="Freeform 13"/>
            <p:cNvSpPr>
              <a:spLocks/>
            </p:cNvSpPr>
            <p:nvPr/>
          </p:nvSpPr>
          <p:spPr bwMode="auto">
            <a:xfrm>
              <a:off x="222" y="3420"/>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82" name="Freeform 14"/>
            <p:cNvSpPr>
              <a:spLocks/>
            </p:cNvSpPr>
            <p:nvPr/>
          </p:nvSpPr>
          <p:spPr bwMode="auto">
            <a:xfrm>
              <a:off x="222" y="3677"/>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83" name="Freeform 15"/>
            <p:cNvSpPr>
              <a:spLocks/>
            </p:cNvSpPr>
            <p:nvPr/>
          </p:nvSpPr>
          <p:spPr bwMode="auto">
            <a:xfrm>
              <a:off x="301" y="3932"/>
              <a:ext cx="265" cy="392"/>
            </a:xfrm>
            <a:custGeom>
              <a:avLst/>
              <a:gdLst/>
              <a:ahLst/>
              <a:cxnLst>
                <a:cxn ang="0">
                  <a:pos x="264" y="52"/>
                </a:cxn>
                <a:cxn ang="0">
                  <a:pos x="264" y="194"/>
                </a:cxn>
                <a:cxn ang="0">
                  <a:pos x="256" y="188"/>
                </a:cxn>
                <a:cxn ang="0">
                  <a:pos x="236" y="188"/>
                </a:cxn>
                <a:cxn ang="0">
                  <a:pos x="221" y="194"/>
                </a:cxn>
                <a:cxn ang="0">
                  <a:pos x="205" y="209"/>
                </a:cxn>
                <a:cxn ang="0">
                  <a:pos x="162" y="261"/>
                </a:cxn>
                <a:cxn ang="0">
                  <a:pos x="66" y="366"/>
                </a:cxn>
                <a:cxn ang="0">
                  <a:pos x="45" y="391"/>
                </a:cxn>
                <a:cxn ang="0">
                  <a:pos x="0" y="391"/>
                </a:cxn>
                <a:cxn ang="0">
                  <a:pos x="178" y="190"/>
                </a:cxn>
                <a:cxn ang="0">
                  <a:pos x="218" y="138"/>
                </a:cxn>
                <a:cxn ang="0">
                  <a:pos x="233" y="111"/>
                </a:cxn>
                <a:cxn ang="0">
                  <a:pos x="246" y="84"/>
                </a:cxn>
                <a:cxn ang="0">
                  <a:pos x="256" y="39"/>
                </a:cxn>
                <a:cxn ang="0">
                  <a:pos x="264" y="0"/>
                </a:cxn>
                <a:cxn ang="0">
                  <a:pos x="264" y="117"/>
                </a:cxn>
              </a:cxnLst>
              <a:rect l="0" t="0" r="r" b="b"/>
              <a:pathLst>
                <a:path w="265" h="392">
                  <a:moveTo>
                    <a:pt x="264" y="52"/>
                  </a:moveTo>
                  <a:lnTo>
                    <a:pt x="264" y="194"/>
                  </a:lnTo>
                  <a:lnTo>
                    <a:pt x="256" y="188"/>
                  </a:lnTo>
                  <a:lnTo>
                    <a:pt x="236" y="188"/>
                  </a:lnTo>
                  <a:lnTo>
                    <a:pt x="221" y="194"/>
                  </a:lnTo>
                  <a:lnTo>
                    <a:pt x="205" y="209"/>
                  </a:lnTo>
                  <a:lnTo>
                    <a:pt x="162" y="261"/>
                  </a:lnTo>
                  <a:lnTo>
                    <a:pt x="66" y="366"/>
                  </a:lnTo>
                  <a:lnTo>
                    <a:pt x="45" y="391"/>
                  </a:lnTo>
                  <a:lnTo>
                    <a:pt x="0" y="391"/>
                  </a:lnTo>
                  <a:lnTo>
                    <a:pt x="178" y="190"/>
                  </a:lnTo>
                  <a:lnTo>
                    <a:pt x="218" y="138"/>
                  </a:lnTo>
                  <a:lnTo>
                    <a:pt x="233" y="111"/>
                  </a:lnTo>
                  <a:lnTo>
                    <a:pt x="246" y="84"/>
                  </a:lnTo>
                  <a:lnTo>
                    <a:pt x="256" y="39"/>
                  </a:lnTo>
                  <a:lnTo>
                    <a:pt x="264" y="0"/>
                  </a:lnTo>
                  <a:lnTo>
                    <a:pt x="264"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84" name="Freeform 16"/>
            <p:cNvSpPr>
              <a:spLocks/>
            </p:cNvSpPr>
            <p:nvPr/>
          </p:nvSpPr>
          <p:spPr bwMode="auto">
            <a:xfrm>
              <a:off x="222" y="2366"/>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85" name="Freeform 17"/>
            <p:cNvSpPr>
              <a:spLocks/>
            </p:cNvSpPr>
            <p:nvPr/>
          </p:nvSpPr>
          <p:spPr bwMode="auto">
            <a:xfrm>
              <a:off x="222" y="2151"/>
              <a:ext cx="346" cy="575"/>
            </a:xfrm>
            <a:custGeom>
              <a:avLst/>
              <a:gdLst/>
              <a:ahLst/>
              <a:cxnLst>
                <a:cxn ang="0">
                  <a:pos x="345" y="0"/>
                </a:cxn>
                <a:cxn ang="0">
                  <a:pos x="343" y="122"/>
                </a:cxn>
                <a:cxn ang="0">
                  <a:pos x="336" y="116"/>
                </a:cxn>
                <a:cxn ang="0">
                  <a:pos x="315" y="116"/>
                </a:cxn>
                <a:cxn ang="0">
                  <a:pos x="300" y="122"/>
                </a:cxn>
                <a:cxn ang="0">
                  <a:pos x="285" y="137"/>
                </a:cxn>
                <a:cxn ang="0">
                  <a:pos x="242" y="188"/>
                </a:cxn>
                <a:cxn ang="0">
                  <a:pos x="146" y="294"/>
                </a:cxn>
                <a:cxn ang="0">
                  <a:pos x="50" y="403"/>
                </a:cxn>
                <a:cxn ang="0">
                  <a:pos x="30" y="433"/>
                </a:cxn>
                <a:cxn ang="0">
                  <a:pos x="17" y="463"/>
                </a:cxn>
                <a:cxn ang="0">
                  <a:pos x="10" y="510"/>
                </a:cxn>
                <a:cxn ang="0">
                  <a:pos x="0" y="574"/>
                </a:cxn>
                <a:cxn ang="0">
                  <a:pos x="0" y="293"/>
                </a:cxn>
                <a:cxn ang="0">
                  <a:pos x="5" y="320"/>
                </a:cxn>
                <a:cxn ang="0">
                  <a:pos x="10" y="332"/>
                </a:cxn>
                <a:cxn ang="0">
                  <a:pos x="20" y="338"/>
                </a:cxn>
                <a:cxn ang="0">
                  <a:pos x="30" y="341"/>
                </a:cxn>
                <a:cxn ang="0">
                  <a:pos x="45" y="341"/>
                </a:cxn>
                <a:cxn ang="0">
                  <a:pos x="60" y="335"/>
                </a:cxn>
                <a:cxn ang="0">
                  <a:pos x="257" y="117"/>
                </a:cxn>
                <a:cxn ang="0">
                  <a:pos x="298" y="66"/>
                </a:cxn>
                <a:cxn ang="0">
                  <a:pos x="313" y="39"/>
                </a:cxn>
                <a:cxn ang="0">
                  <a:pos x="326" y="12"/>
                </a:cxn>
                <a:cxn ang="0">
                  <a:pos x="329" y="0"/>
                </a:cxn>
                <a:cxn ang="0">
                  <a:pos x="345" y="3"/>
                </a:cxn>
                <a:cxn ang="0">
                  <a:pos x="343" y="45"/>
                </a:cxn>
              </a:cxnLst>
              <a:rect l="0" t="0" r="r" b="b"/>
              <a:pathLst>
                <a:path w="346" h="575">
                  <a:moveTo>
                    <a:pt x="345" y="0"/>
                  </a:moveTo>
                  <a:lnTo>
                    <a:pt x="343" y="122"/>
                  </a:lnTo>
                  <a:lnTo>
                    <a:pt x="336" y="116"/>
                  </a:lnTo>
                  <a:lnTo>
                    <a:pt x="315" y="116"/>
                  </a:lnTo>
                  <a:lnTo>
                    <a:pt x="300" y="122"/>
                  </a:lnTo>
                  <a:lnTo>
                    <a:pt x="285" y="137"/>
                  </a:lnTo>
                  <a:lnTo>
                    <a:pt x="242" y="188"/>
                  </a:lnTo>
                  <a:lnTo>
                    <a:pt x="146" y="294"/>
                  </a:lnTo>
                  <a:lnTo>
                    <a:pt x="50" y="403"/>
                  </a:lnTo>
                  <a:lnTo>
                    <a:pt x="30" y="433"/>
                  </a:lnTo>
                  <a:lnTo>
                    <a:pt x="17" y="463"/>
                  </a:lnTo>
                  <a:lnTo>
                    <a:pt x="10" y="510"/>
                  </a:lnTo>
                  <a:lnTo>
                    <a:pt x="0" y="574"/>
                  </a:lnTo>
                  <a:lnTo>
                    <a:pt x="0" y="293"/>
                  </a:lnTo>
                  <a:lnTo>
                    <a:pt x="5" y="320"/>
                  </a:lnTo>
                  <a:lnTo>
                    <a:pt x="10" y="332"/>
                  </a:lnTo>
                  <a:lnTo>
                    <a:pt x="20" y="338"/>
                  </a:lnTo>
                  <a:lnTo>
                    <a:pt x="30" y="341"/>
                  </a:lnTo>
                  <a:lnTo>
                    <a:pt x="45" y="341"/>
                  </a:lnTo>
                  <a:lnTo>
                    <a:pt x="60" y="335"/>
                  </a:lnTo>
                  <a:lnTo>
                    <a:pt x="257" y="117"/>
                  </a:lnTo>
                  <a:lnTo>
                    <a:pt x="298" y="66"/>
                  </a:lnTo>
                  <a:lnTo>
                    <a:pt x="313" y="39"/>
                  </a:lnTo>
                  <a:lnTo>
                    <a:pt x="326" y="12"/>
                  </a:lnTo>
                  <a:lnTo>
                    <a:pt x="329" y="0"/>
                  </a:lnTo>
                  <a:lnTo>
                    <a:pt x="345" y="3"/>
                  </a:lnTo>
                  <a:lnTo>
                    <a:pt x="343" y="45"/>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86" name="Rectangle 18"/>
            <p:cNvSpPr>
              <a:spLocks noChangeArrowheads="1"/>
            </p:cNvSpPr>
            <p:nvPr/>
          </p:nvSpPr>
          <p:spPr bwMode="auto">
            <a:xfrm>
              <a:off x="453" y="-3"/>
              <a:ext cx="114" cy="2170"/>
            </a:xfrm>
            <a:prstGeom prst="rect">
              <a:avLst/>
            </a:prstGeom>
            <a:gradFill rotWithShape="0">
              <a:gsLst>
                <a:gs pos="0">
                  <a:schemeClr val="accent1"/>
                </a:gs>
                <a:gs pos="100000">
                  <a:schemeClr val="accent1">
                    <a:gamma/>
                    <a:shade val="46275"/>
                    <a:invGamma/>
                  </a:schemeClr>
                </a:gs>
              </a:gsLst>
              <a:lin ang="0" scaled="1"/>
            </a:gradFill>
            <a:ln w="9525">
              <a:noFill/>
              <a:miter lim="800000"/>
              <a:headEnd/>
              <a:tailEnd/>
            </a:ln>
            <a:effectLst/>
          </p:spPr>
          <p:txBody>
            <a:bodyPr/>
            <a:lstStyle/>
            <a:p>
              <a:endParaRPr lang="ru-RU"/>
            </a:p>
          </p:txBody>
        </p:sp>
        <p:sp>
          <p:nvSpPr>
            <p:cNvPr id="32787" name="Rectangle 19"/>
            <p:cNvSpPr>
              <a:spLocks noChangeArrowheads="1"/>
            </p:cNvSpPr>
            <p:nvPr/>
          </p:nvSpPr>
          <p:spPr bwMode="auto">
            <a:xfrm>
              <a:off x="0" y="-3"/>
              <a:ext cx="221" cy="2170"/>
            </a:xfrm>
            <a:prstGeom prst="rect">
              <a:avLst/>
            </a:prstGeom>
            <a:gradFill rotWithShape="0">
              <a:gsLst>
                <a:gs pos="0">
                  <a:schemeClr val="accent1"/>
                </a:gs>
                <a:gs pos="100000">
                  <a:schemeClr val="accent1">
                    <a:gamma/>
                    <a:shade val="46275"/>
                    <a:invGamma/>
                  </a:schemeClr>
                </a:gs>
              </a:gsLst>
              <a:lin ang="0" scaled="1"/>
            </a:gradFill>
            <a:ln w="9525">
              <a:noFill/>
              <a:miter lim="800000"/>
              <a:headEnd/>
              <a:tailEnd/>
            </a:ln>
            <a:effectLst/>
          </p:spPr>
          <p:txBody>
            <a:bodyPr wrap="none" lIns="92075" tIns="46038" rIns="92075" bIns="46038" anchor="ctr"/>
            <a:lstStyle/>
            <a:p>
              <a:pPr eaLnBrk="0" hangingPunct="0">
                <a:spcBef>
                  <a:spcPct val="50000"/>
                </a:spcBef>
              </a:pPr>
              <a:endParaRPr lang="ru-RU" sz="2400"/>
            </a:p>
          </p:txBody>
        </p:sp>
        <p:sp>
          <p:nvSpPr>
            <p:cNvPr id="32788" name="Rectangle 20"/>
            <p:cNvSpPr>
              <a:spLocks noChangeArrowheads="1"/>
            </p:cNvSpPr>
            <p:nvPr/>
          </p:nvSpPr>
          <p:spPr bwMode="auto">
            <a:xfrm>
              <a:off x="222" y="-3"/>
              <a:ext cx="231" cy="2170"/>
            </a:xfrm>
            <a:prstGeom prst="rect">
              <a:avLst/>
            </a:prstGeom>
            <a:gradFill rotWithShape="0">
              <a:gsLst>
                <a:gs pos="0">
                  <a:schemeClr val="accent1">
                    <a:gamma/>
                    <a:shade val="46275"/>
                    <a:invGamma/>
                  </a:schemeClr>
                </a:gs>
                <a:gs pos="100000">
                  <a:schemeClr val="accent1"/>
                </a:gs>
              </a:gsLst>
              <a:lin ang="0" scaled="1"/>
            </a:gradFill>
            <a:ln w="9525">
              <a:noFill/>
              <a:miter lim="800000"/>
              <a:headEnd/>
              <a:tailEnd/>
            </a:ln>
            <a:effectLst/>
          </p:spPr>
          <p:txBody>
            <a:bodyPr/>
            <a:lstStyle/>
            <a:p>
              <a:endParaRPr lang="ru-RU"/>
            </a:p>
          </p:txBody>
        </p:sp>
        <p:sp>
          <p:nvSpPr>
            <p:cNvPr id="32789" name="Rectangle 21"/>
            <p:cNvSpPr>
              <a:spLocks noChangeArrowheads="1"/>
            </p:cNvSpPr>
            <p:nvPr/>
          </p:nvSpPr>
          <p:spPr bwMode="auto">
            <a:xfrm>
              <a:off x="567" y="-3"/>
              <a:ext cx="204" cy="2170"/>
            </a:xfrm>
            <a:prstGeom prst="rect">
              <a:avLst/>
            </a:prstGeom>
            <a:gradFill rotWithShape="0">
              <a:gsLst>
                <a:gs pos="0">
                  <a:schemeClr val="accent1">
                    <a:gamma/>
                    <a:shade val="46275"/>
                    <a:invGamma/>
                  </a:schemeClr>
                </a:gs>
                <a:gs pos="100000">
                  <a:schemeClr val="accent1"/>
                </a:gs>
              </a:gsLst>
              <a:lin ang="0" scaled="1"/>
            </a:gradFill>
            <a:ln w="9525">
              <a:noFill/>
              <a:miter lim="800000"/>
              <a:headEnd/>
              <a:tailEnd/>
            </a:ln>
            <a:effectLst/>
          </p:spPr>
          <p:txBody>
            <a:bodyPr wrap="none" lIns="92075" tIns="46038" rIns="92075" bIns="46038" anchor="ctr"/>
            <a:lstStyle/>
            <a:p>
              <a:pPr eaLnBrk="0" hangingPunct="0">
                <a:spcBef>
                  <a:spcPct val="50000"/>
                </a:spcBef>
              </a:pPr>
              <a:endParaRPr lang="ru-RU" sz="2400"/>
            </a:p>
          </p:txBody>
        </p:sp>
        <p:sp>
          <p:nvSpPr>
            <p:cNvPr id="32790" name="Freeform 22"/>
            <p:cNvSpPr>
              <a:spLocks/>
            </p:cNvSpPr>
            <p:nvPr/>
          </p:nvSpPr>
          <p:spPr bwMode="auto">
            <a:xfrm>
              <a:off x="222" y="497"/>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91" name="Freeform 23"/>
            <p:cNvSpPr>
              <a:spLocks/>
            </p:cNvSpPr>
            <p:nvPr/>
          </p:nvSpPr>
          <p:spPr bwMode="auto">
            <a:xfrm>
              <a:off x="222" y="754"/>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92" name="Freeform 24"/>
            <p:cNvSpPr>
              <a:spLocks/>
            </p:cNvSpPr>
            <p:nvPr/>
          </p:nvSpPr>
          <p:spPr bwMode="auto">
            <a:xfrm>
              <a:off x="222" y="1010"/>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93" name="Freeform 25"/>
            <p:cNvSpPr>
              <a:spLocks/>
            </p:cNvSpPr>
            <p:nvPr/>
          </p:nvSpPr>
          <p:spPr bwMode="auto">
            <a:xfrm>
              <a:off x="222" y="1266"/>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94" name="Freeform 26"/>
            <p:cNvSpPr>
              <a:spLocks/>
            </p:cNvSpPr>
            <p:nvPr/>
          </p:nvSpPr>
          <p:spPr bwMode="auto">
            <a:xfrm>
              <a:off x="222" y="1522"/>
              <a:ext cx="344" cy="647"/>
            </a:xfrm>
            <a:custGeom>
              <a:avLst/>
              <a:gdLst/>
              <a:ahLst/>
              <a:cxnLst>
                <a:cxn ang="0">
                  <a:pos x="343" y="52"/>
                </a:cxn>
                <a:cxn ang="0">
                  <a:pos x="343" y="194"/>
                </a:cxn>
                <a:cxn ang="0">
                  <a:pos x="335" y="188"/>
                </a:cxn>
                <a:cxn ang="0">
                  <a:pos x="315" y="188"/>
                </a:cxn>
                <a:cxn ang="0">
                  <a:pos x="300" y="194"/>
                </a:cxn>
                <a:cxn ang="0">
                  <a:pos x="284" y="209"/>
                </a:cxn>
                <a:cxn ang="0">
                  <a:pos x="242" y="261"/>
                </a:cxn>
                <a:cxn ang="0">
                  <a:pos x="146" y="366"/>
                </a:cxn>
                <a:cxn ang="0">
                  <a:pos x="50" y="475"/>
                </a:cxn>
                <a:cxn ang="0">
                  <a:pos x="30" y="505"/>
                </a:cxn>
                <a:cxn ang="0">
                  <a:pos x="17" y="535"/>
                </a:cxn>
                <a:cxn ang="0">
                  <a:pos x="10" y="582"/>
                </a:cxn>
                <a:cxn ang="0">
                  <a:pos x="0" y="646"/>
                </a:cxn>
                <a:cxn ang="0">
                  <a:pos x="0" y="365"/>
                </a:cxn>
                <a:cxn ang="0">
                  <a:pos x="5" y="392"/>
                </a:cxn>
                <a:cxn ang="0">
                  <a:pos x="10" y="404"/>
                </a:cxn>
                <a:cxn ang="0">
                  <a:pos x="20" y="410"/>
                </a:cxn>
                <a:cxn ang="0">
                  <a:pos x="30" y="413"/>
                </a:cxn>
                <a:cxn ang="0">
                  <a:pos x="45" y="413"/>
                </a:cxn>
                <a:cxn ang="0">
                  <a:pos x="60" y="407"/>
                </a:cxn>
                <a:cxn ang="0">
                  <a:pos x="257" y="190"/>
                </a:cxn>
                <a:cxn ang="0">
                  <a:pos x="297" y="138"/>
                </a:cxn>
                <a:cxn ang="0">
                  <a:pos x="312" y="111"/>
                </a:cxn>
                <a:cxn ang="0">
                  <a:pos x="325" y="84"/>
                </a:cxn>
                <a:cxn ang="0">
                  <a:pos x="335" y="39"/>
                </a:cxn>
                <a:cxn ang="0">
                  <a:pos x="343" y="0"/>
                </a:cxn>
                <a:cxn ang="0">
                  <a:pos x="343" y="117"/>
                </a:cxn>
              </a:cxnLst>
              <a:rect l="0" t="0" r="r" b="b"/>
              <a:pathLst>
                <a:path w="344" h="647">
                  <a:moveTo>
                    <a:pt x="343" y="52"/>
                  </a:moveTo>
                  <a:lnTo>
                    <a:pt x="343" y="194"/>
                  </a:lnTo>
                  <a:lnTo>
                    <a:pt x="335" y="188"/>
                  </a:lnTo>
                  <a:lnTo>
                    <a:pt x="315" y="188"/>
                  </a:lnTo>
                  <a:lnTo>
                    <a:pt x="300" y="194"/>
                  </a:lnTo>
                  <a:lnTo>
                    <a:pt x="284" y="209"/>
                  </a:lnTo>
                  <a:lnTo>
                    <a:pt x="242" y="261"/>
                  </a:lnTo>
                  <a:lnTo>
                    <a:pt x="146" y="366"/>
                  </a:lnTo>
                  <a:lnTo>
                    <a:pt x="50" y="475"/>
                  </a:lnTo>
                  <a:lnTo>
                    <a:pt x="30" y="505"/>
                  </a:lnTo>
                  <a:lnTo>
                    <a:pt x="17" y="535"/>
                  </a:lnTo>
                  <a:lnTo>
                    <a:pt x="10" y="582"/>
                  </a:lnTo>
                  <a:lnTo>
                    <a:pt x="0" y="646"/>
                  </a:lnTo>
                  <a:lnTo>
                    <a:pt x="0" y="365"/>
                  </a:lnTo>
                  <a:lnTo>
                    <a:pt x="5" y="392"/>
                  </a:lnTo>
                  <a:lnTo>
                    <a:pt x="10" y="404"/>
                  </a:lnTo>
                  <a:lnTo>
                    <a:pt x="20" y="410"/>
                  </a:lnTo>
                  <a:lnTo>
                    <a:pt x="30" y="413"/>
                  </a:lnTo>
                  <a:lnTo>
                    <a:pt x="45" y="413"/>
                  </a:lnTo>
                  <a:lnTo>
                    <a:pt x="60" y="407"/>
                  </a:lnTo>
                  <a:lnTo>
                    <a:pt x="257" y="190"/>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95" name="Freeform 27"/>
            <p:cNvSpPr>
              <a:spLocks/>
            </p:cNvSpPr>
            <p:nvPr/>
          </p:nvSpPr>
          <p:spPr bwMode="auto">
            <a:xfrm>
              <a:off x="219" y="4178"/>
              <a:ext cx="349" cy="149"/>
            </a:xfrm>
            <a:custGeom>
              <a:avLst/>
              <a:gdLst/>
              <a:ahLst/>
              <a:cxnLst>
                <a:cxn ang="0">
                  <a:pos x="345" y="52"/>
                </a:cxn>
                <a:cxn ang="0">
                  <a:pos x="348" y="144"/>
                </a:cxn>
                <a:cxn ang="0">
                  <a:pos x="0" y="148"/>
                </a:cxn>
                <a:cxn ang="0">
                  <a:pos x="299" y="143"/>
                </a:cxn>
                <a:cxn ang="0">
                  <a:pos x="315" y="111"/>
                </a:cxn>
                <a:cxn ang="0">
                  <a:pos x="328" y="84"/>
                </a:cxn>
                <a:cxn ang="0">
                  <a:pos x="338" y="39"/>
                </a:cxn>
                <a:cxn ang="0">
                  <a:pos x="345" y="0"/>
                </a:cxn>
                <a:cxn ang="0">
                  <a:pos x="345" y="117"/>
                </a:cxn>
              </a:cxnLst>
              <a:rect l="0" t="0" r="r" b="b"/>
              <a:pathLst>
                <a:path w="349" h="149">
                  <a:moveTo>
                    <a:pt x="345" y="52"/>
                  </a:moveTo>
                  <a:lnTo>
                    <a:pt x="348" y="144"/>
                  </a:lnTo>
                  <a:lnTo>
                    <a:pt x="0" y="148"/>
                  </a:lnTo>
                  <a:lnTo>
                    <a:pt x="299" y="143"/>
                  </a:lnTo>
                  <a:lnTo>
                    <a:pt x="315" y="111"/>
                  </a:lnTo>
                  <a:lnTo>
                    <a:pt x="328" y="84"/>
                  </a:lnTo>
                  <a:lnTo>
                    <a:pt x="338" y="39"/>
                  </a:lnTo>
                  <a:lnTo>
                    <a:pt x="345" y="0"/>
                  </a:lnTo>
                  <a:lnTo>
                    <a:pt x="345"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96" name="Freeform 28"/>
            <p:cNvSpPr>
              <a:spLocks/>
            </p:cNvSpPr>
            <p:nvPr/>
          </p:nvSpPr>
          <p:spPr bwMode="auto">
            <a:xfrm>
              <a:off x="222" y="211"/>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97" name="Freeform 29"/>
            <p:cNvSpPr>
              <a:spLocks/>
            </p:cNvSpPr>
            <p:nvPr/>
          </p:nvSpPr>
          <p:spPr bwMode="auto">
            <a:xfrm>
              <a:off x="222" y="-3"/>
              <a:ext cx="346" cy="574"/>
            </a:xfrm>
            <a:custGeom>
              <a:avLst/>
              <a:gdLst/>
              <a:ahLst/>
              <a:cxnLst>
                <a:cxn ang="0">
                  <a:pos x="345" y="0"/>
                </a:cxn>
                <a:cxn ang="0">
                  <a:pos x="343" y="122"/>
                </a:cxn>
                <a:cxn ang="0">
                  <a:pos x="336" y="116"/>
                </a:cxn>
                <a:cxn ang="0">
                  <a:pos x="315" y="116"/>
                </a:cxn>
                <a:cxn ang="0">
                  <a:pos x="300" y="122"/>
                </a:cxn>
                <a:cxn ang="0">
                  <a:pos x="285" y="137"/>
                </a:cxn>
                <a:cxn ang="0">
                  <a:pos x="242" y="188"/>
                </a:cxn>
                <a:cxn ang="0">
                  <a:pos x="146" y="294"/>
                </a:cxn>
                <a:cxn ang="0">
                  <a:pos x="50" y="402"/>
                </a:cxn>
                <a:cxn ang="0">
                  <a:pos x="30" y="432"/>
                </a:cxn>
                <a:cxn ang="0">
                  <a:pos x="17" y="462"/>
                </a:cxn>
                <a:cxn ang="0">
                  <a:pos x="10" y="509"/>
                </a:cxn>
                <a:cxn ang="0">
                  <a:pos x="0" y="573"/>
                </a:cxn>
                <a:cxn ang="0">
                  <a:pos x="0" y="292"/>
                </a:cxn>
                <a:cxn ang="0">
                  <a:pos x="5" y="319"/>
                </a:cxn>
                <a:cxn ang="0">
                  <a:pos x="10" y="331"/>
                </a:cxn>
                <a:cxn ang="0">
                  <a:pos x="20" y="337"/>
                </a:cxn>
                <a:cxn ang="0">
                  <a:pos x="30" y="340"/>
                </a:cxn>
                <a:cxn ang="0">
                  <a:pos x="45" y="340"/>
                </a:cxn>
                <a:cxn ang="0">
                  <a:pos x="60" y="334"/>
                </a:cxn>
                <a:cxn ang="0">
                  <a:pos x="257" y="117"/>
                </a:cxn>
                <a:cxn ang="0">
                  <a:pos x="298" y="66"/>
                </a:cxn>
                <a:cxn ang="0">
                  <a:pos x="313" y="39"/>
                </a:cxn>
                <a:cxn ang="0">
                  <a:pos x="326" y="12"/>
                </a:cxn>
                <a:cxn ang="0">
                  <a:pos x="329" y="0"/>
                </a:cxn>
                <a:cxn ang="0">
                  <a:pos x="345" y="3"/>
                </a:cxn>
                <a:cxn ang="0">
                  <a:pos x="343" y="45"/>
                </a:cxn>
              </a:cxnLst>
              <a:rect l="0" t="0" r="r" b="b"/>
              <a:pathLst>
                <a:path w="346" h="574">
                  <a:moveTo>
                    <a:pt x="345" y="0"/>
                  </a:moveTo>
                  <a:lnTo>
                    <a:pt x="343" y="122"/>
                  </a:lnTo>
                  <a:lnTo>
                    <a:pt x="336" y="116"/>
                  </a:lnTo>
                  <a:lnTo>
                    <a:pt x="315" y="116"/>
                  </a:lnTo>
                  <a:lnTo>
                    <a:pt x="300" y="122"/>
                  </a:lnTo>
                  <a:lnTo>
                    <a:pt x="285" y="137"/>
                  </a:lnTo>
                  <a:lnTo>
                    <a:pt x="242" y="188"/>
                  </a:lnTo>
                  <a:lnTo>
                    <a:pt x="146" y="294"/>
                  </a:lnTo>
                  <a:lnTo>
                    <a:pt x="50" y="402"/>
                  </a:lnTo>
                  <a:lnTo>
                    <a:pt x="30" y="432"/>
                  </a:lnTo>
                  <a:lnTo>
                    <a:pt x="17" y="462"/>
                  </a:lnTo>
                  <a:lnTo>
                    <a:pt x="10" y="509"/>
                  </a:lnTo>
                  <a:lnTo>
                    <a:pt x="0" y="573"/>
                  </a:lnTo>
                  <a:lnTo>
                    <a:pt x="0" y="292"/>
                  </a:lnTo>
                  <a:lnTo>
                    <a:pt x="5" y="319"/>
                  </a:lnTo>
                  <a:lnTo>
                    <a:pt x="10" y="331"/>
                  </a:lnTo>
                  <a:lnTo>
                    <a:pt x="20" y="337"/>
                  </a:lnTo>
                  <a:lnTo>
                    <a:pt x="30" y="340"/>
                  </a:lnTo>
                  <a:lnTo>
                    <a:pt x="45" y="340"/>
                  </a:lnTo>
                  <a:lnTo>
                    <a:pt x="60" y="334"/>
                  </a:lnTo>
                  <a:lnTo>
                    <a:pt x="257" y="117"/>
                  </a:lnTo>
                  <a:lnTo>
                    <a:pt x="298" y="66"/>
                  </a:lnTo>
                  <a:lnTo>
                    <a:pt x="313" y="39"/>
                  </a:lnTo>
                  <a:lnTo>
                    <a:pt x="326" y="12"/>
                  </a:lnTo>
                  <a:lnTo>
                    <a:pt x="329" y="0"/>
                  </a:lnTo>
                  <a:lnTo>
                    <a:pt x="345" y="3"/>
                  </a:lnTo>
                  <a:lnTo>
                    <a:pt x="343" y="45"/>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98" name="Freeform 30"/>
            <p:cNvSpPr>
              <a:spLocks/>
            </p:cNvSpPr>
            <p:nvPr/>
          </p:nvSpPr>
          <p:spPr bwMode="auto">
            <a:xfrm>
              <a:off x="224" y="-6"/>
              <a:ext cx="154" cy="294"/>
            </a:xfrm>
            <a:custGeom>
              <a:avLst/>
              <a:gdLst/>
              <a:ahLst/>
              <a:cxnLst>
                <a:cxn ang="0">
                  <a:pos x="153" y="3"/>
                </a:cxn>
                <a:cxn ang="0">
                  <a:pos x="50" y="122"/>
                </a:cxn>
                <a:cxn ang="0">
                  <a:pos x="30" y="152"/>
                </a:cxn>
                <a:cxn ang="0">
                  <a:pos x="17" y="182"/>
                </a:cxn>
                <a:cxn ang="0">
                  <a:pos x="10" y="229"/>
                </a:cxn>
                <a:cxn ang="0">
                  <a:pos x="0" y="293"/>
                </a:cxn>
                <a:cxn ang="0">
                  <a:pos x="0" y="12"/>
                </a:cxn>
                <a:cxn ang="0">
                  <a:pos x="5" y="39"/>
                </a:cxn>
                <a:cxn ang="0">
                  <a:pos x="10" y="51"/>
                </a:cxn>
                <a:cxn ang="0">
                  <a:pos x="20" y="57"/>
                </a:cxn>
                <a:cxn ang="0">
                  <a:pos x="30" y="60"/>
                </a:cxn>
                <a:cxn ang="0">
                  <a:pos x="45" y="60"/>
                </a:cxn>
                <a:cxn ang="0">
                  <a:pos x="60" y="54"/>
                </a:cxn>
                <a:cxn ang="0">
                  <a:pos x="110" y="0"/>
                </a:cxn>
              </a:cxnLst>
              <a:rect l="0" t="0" r="r" b="b"/>
              <a:pathLst>
                <a:path w="154" h="294">
                  <a:moveTo>
                    <a:pt x="153" y="3"/>
                  </a:moveTo>
                  <a:lnTo>
                    <a:pt x="50" y="122"/>
                  </a:lnTo>
                  <a:lnTo>
                    <a:pt x="30" y="152"/>
                  </a:lnTo>
                  <a:lnTo>
                    <a:pt x="17" y="182"/>
                  </a:lnTo>
                  <a:lnTo>
                    <a:pt x="10" y="229"/>
                  </a:lnTo>
                  <a:lnTo>
                    <a:pt x="0" y="293"/>
                  </a:lnTo>
                  <a:lnTo>
                    <a:pt x="0" y="12"/>
                  </a:lnTo>
                  <a:lnTo>
                    <a:pt x="5" y="39"/>
                  </a:lnTo>
                  <a:lnTo>
                    <a:pt x="10" y="51"/>
                  </a:lnTo>
                  <a:lnTo>
                    <a:pt x="20" y="57"/>
                  </a:lnTo>
                  <a:lnTo>
                    <a:pt x="30" y="60"/>
                  </a:lnTo>
                  <a:lnTo>
                    <a:pt x="45" y="60"/>
                  </a:lnTo>
                  <a:lnTo>
                    <a:pt x="60" y="54"/>
                  </a:lnTo>
                  <a:lnTo>
                    <a:pt x="110" y="0"/>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799" name="Freeform 31"/>
            <p:cNvSpPr>
              <a:spLocks/>
            </p:cNvSpPr>
            <p:nvPr/>
          </p:nvSpPr>
          <p:spPr bwMode="auto">
            <a:xfrm>
              <a:off x="222" y="1796"/>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800" name="Rectangle 32"/>
            <p:cNvSpPr>
              <a:spLocks noChangeArrowheads="1"/>
            </p:cNvSpPr>
            <p:nvPr/>
          </p:nvSpPr>
          <p:spPr bwMode="auto">
            <a:xfrm>
              <a:off x="771" y="0"/>
              <a:ext cx="210" cy="4319"/>
            </a:xfrm>
            <a:prstGeom prst="rect">
              <a:avLst/>
            </a:prstGeom>
            <a:gradFill rotWithShape="0">
              <a:gsLst>
                <a:gs pos="0">
                  <a:schemeClr val="bg1">
                    <a:gamma/>
                    <a:shade val="46275"/>
                    <a:invGamma/>
                  </a:schemeClr>
                </a:gs>
                <a:gs pos="100000">
                  <a:schemeClr val="bg1"/>
                </a:gs>
              </a:gsLst>
              <a:lin ang="0" scaled="1"/>
            </a:gradFill>
            <a:ln w="9525">
              <a:noFill/>
              <a:miter lim="800000"/>
              <a:headEnd/>
              <a:tailEnd/>
            </a:ln>
            <a:effectLst/>
          </p:spPr>
          <p:txBody>
            <a:bodyPr/>
            <a:lstStyle/>
            <a:p>
              <a:endParaRPr lang="ru-RU"/>
            </a:p>
          </p:txBody>
        </p:sp>
        <p:sp>
          <p:nvSpPr>
            <p:cNvPr id="32801" name="Line 33"/>
            <p:cNvSpPr>
              <a:spLocks noChangeShapeType="1"/>
            </p:cNvSpPr>
            <p:nvPr/>
          </p:nvSpPr>
          <p:spPr bwMode="auto">
            <a:xfrm>
              <a:off x="135" y="0"/>
              <a:ext cx="0" cy="4319"/>
            </a:xfrm>
            <a:prstGeom prst="line">
              <a:avLst/>
            </a:prstGeom>
            <a:noFill/>
            <a:ln w="12700" cap="sq">
              <a:solidFill>
                <a:schemeClr val="accent1"/>
              </a:solidFill>
              <a:round/>
              <a:headEnd type="none" w="sm" len="sm"/>
              <a:tailEnd type="none" w="sm" len="sm"/>
            </a:ln>
            <a:effectLst/>
          </p:spPr>
          <p:txBody>
            <a:bodyPr/>
            <a:lstStyle/>
            <a:p>
              <a:endParaRPr lang="ru-RU"/>
            </a:p>
          </p:txBody>
        </p:sp>
        <p:sp>
          <p:nvSpPr>
            <p:cNvPr id="32802" name="Line 34"/>
            <p:cNvSpPr>
              <a:spLocks noChangeShapeType="1"/>
            </p:cNvSpPr>
            <p:nvPr/>
          </p:nvSpPr>
          <p:spPr bwMode="auto">
            <a:xfrm>
              <a:off x="645" y="0"/>
              <a:ext cx="0" cy="4319"/>
            </a:xfrm>
            <a:prstGeom prst="line">
              <a:avLst/>
            </a:prstGeom>
            <a:noFill/>
            <a:ln w="12700" cap="sq">
              <a:solidFill>
                <a:schemeClr val="accent1"/>
              </a:solidFill>
              <a:round/>
              <a:headEnd type="none" w="sm" len="sm"/>
              <a:tailEnd type="none" w="sm" len="sm"/>
            </a:ln>
            <a:effectLst/>
          </p:spPr>
          <p:txBody>
            <a:bodyPr/>
            <a:lstStyle/>
            <a:p>
              <a:endParaRPr lang="ru-RU"/>
            </a:p>
          </p:txBody>
        </p:sp>
      </p:grpSp>
      <p:grpSp>
        <p:nvGrpSpPr>
          <p:cNvPr id="3" name="Group 35"/>
          <p:cNvGrpSpPr>
            <a:grpSpLocks/>
          </p:cNvGrpSpPr>
          <p:nvPr/>
        </p:nvGrpSpPr>
        <p:grpSpPr bwMode="auto">
          <a:xfrm>
            <a:off x="523875" y="1428750"/>
            <a:ext cx="2095500" cy="2095500"/>
            <a:chOff x="330" y="900"/>
            <a:chExt cx="1320" cy="1320"/>
          </a:xfrm>
        </p:grpSpPr>
        <p:sp>
          <p:nvSpPr>
            <p:cNvPr id="32804" name="Rectangle 36"/>
            <p:cNvSpPr>
              <a:spLocks noChangeArrowheads="1"/>
            </p:cNvSpPr>
            <p:nvPr/>
          </p:nvSpPr>
          <p:spPr bwMode="auto">
            <a:xfrm>
              <a:off x="975" y="900"/>
              <a:ext cx="675" cy="1320"/>
            </a:xfrm>
            <a:prstGeom prst="rect">
              <a:avLst/>
            </a:prstGeom>
            <a:gradFill rotWithShape="0">
              <a:gsLst>
                <a:gs pos="0">
                  <a:schemeClr val="bg1">
                    <a:gamma/>
                    <a:shade val="46275"/>
                    <a:invGamma/>
                  </a:schemeClr>
                </a:gs>
                <a:gs pos="100000">
                  <a:schemeClr val="bg1"/>
                </a:gs>
              </a:gsLst>
              <a:path path="shape">
                <a:fillToRect l="50000" t="50000" r="50000" b="50000"/>
              </a:path>
            </a:gradFill>
            <a:ln w="9525">
              <a:noFill/>
              <a:miter lim="800000"/>
              <a:headEnd/>
              <a:tailEnd/>
            </a:ln>
            <a:effectLst/>
          </p:spPr>
          <p:txBody>
            <a:bodyPr/>
            <a:lstStyle/>
            <a:p>
              <a:endParaRPr lang="ru-RU"/>
            </a:p>
          </p:txBody>
        </p:sp>
        <p:grpSp>
          <p:nvGrpSpPr>
            <p:cNvPr id="4" name="Group 37"/>
            <p:cNvGrpSpPr>
              <a:grpSpLocks/>
            </p:cNvGrpSpPr>
            <p:nvPr/>
          </p:nvGrpSpPr>
          <p:grpSpPr bwMode="auto">
            <a:xfrm>
              <a:off x="330" y="1015"/>
              <a:ext cx="1079" cy="1060"/>
              <a:chOff x="330" y="1015"/>
              <a:chExt cx="1079" cy="1060"/>
            </a:xfrm>
          </p:grpSpPr>
          <p:grpSp>
            <p:nvGrpSpPr>
              <p:cNvPr id="5" name="Group 38"/>
              <p:cNvGrpSpPr>
                <a:grpSpLocks/>
              </p:cNvGrpSpPr>
              <p:nvPr/>
            </p:nvGrpSpPr>
            <p:grpSpPr bwMode="auto">
              <a:xfrm>
                <a:off x="330" y="1015"/>
                <a:ext cx="1079" cy="1060"/>
                <a:chOff x="330" y="1015"/>
                <a:chExt cx="1079" cy="1060"/>
              </a:xfrm>
            </p:grpSpPr>
            <p:grpSp>
              <p:nvGrpSpPr>
                <p:cNvPr id="6" name="Group 39"/>
                <p:cNvGrpSpPr>
                  <a:grpSpLocks/>
                </p:cNvGrpSpPr>
                <p:nvPr/>
              </p:nvGrpSpPr>
              <p:grpSpPr bwMode="auto">
                <a:xfrm>
                  <a:off x="330" y="1015"/>
                  <a:ext cx="1079" cy="1060"/>
                  <a:chOff x="330" y="1015"/>
                  <a:chExt cx="1079" cy="1060"/>
                </a:xfrm>
              </p:grpSpPr>
              <p:sp>
                <p:nvSpPr>
                  <p:cNvPr id="32808" name="Rectangle 40"/>
                  <p:cNvSpPr>
                    <a:spLocks noChangeArrowheads="1"/>
                  </p:cNvSpPr>
                  <p:nvPr/>
                </p:nvSpPr>
                <p:spPr bwMode="auto">
                  <a:xfrm>
                    <a:off x="333" y="1910"/>
                    <a:ext cx="1074" cy="165"/>
                  </a:xfrm>
                  <a:prstGeom prst="rect">
                    <a:avLst/>
                  </a:prstGeom>
                  <a:gradFill rotWithShape="0">
                    <a:gsLst>
                      <a:gs pos="0">
                        <a:schemeClr val="accent1"/>
                      </a:gs>
                      <a:gs pos="100000">
                        <a:schemeClr val="accent1">
                          <a:gamma/>
                          <a:shade val="46275"/>
                          <a:invGamma/>
                        </a:schemeClr>
                      </a:gs>
                    </a:gsLst>
                    <a:lin ang="5400000" scaled="1"/>
                  </a:gradFill>
                  <a:ln w="9525">
                    <a:noFill/>
                    <a:miter lim="800000"/>
                    <a:headEnd/>
                    <a:tailEnd/>
                  </a:ln>
                  <a:effectLst/>
                </p:spPr>
                <p:txBody>
                  <a:bodyPr/>
                  <a:lstStyle/>
                  <a:p>
                    <a:endParaRPr lang="ru-RU"/>
                  </a:p>
                </p:txBody>
              </p:sp>
              <p:sp>
                <p:nvSpPr>
                  <p:cNvPr id="32809" name="Rectangle 41"/>
                  <p:cNvSpPr>
                    <a:spLocks noChangeArrowheads="1"/>
                  </p:cNvSpPr>
                  <p:nvPr/>
                </p:nvSpPr>
                <p:spPr bwMode="auto">
                  <a:xfrm>
                    <a:off x="333" y="1015"/>
                    <a:ext cx="1074" cy="165"/>
                  </a:xfrm>
                  <a:prstGeom prst="rect">
                    <a:avLst/>
                  </a:prstGeom>
                  <a:gradFill rotWithShape="0">
                    <a:gsLst>
                      <a:gs pos="0">
                        <a:schemeClr val="accent1">
                          <a:gamma/>
                          <a:shade val="46275"/>
                          <a:invGamma/>
                        </a:schemeClr>
                      </a:gs>
                      <a:gs pos="100000">
                        <a:schemeClr val="accent1"/>
                      </a:gs>
                    </a:gsLst>
                    <a:lin ang="5400000" scaled="1"/>
                  </a:gradFill>
                  <a:ln w="9525">
                    <a:noFill/>
                    <a:miter lim="800000"/>
                    <a:headEnd/>
                    <a:tailEnd/>
                  </a:ln>
                  <a:effectLst/>
                </p:spPr>
                <p:txBody>
                  <a:bodyPr/>
                  <a:lstStyle/>
                  <a:p>
                    <a:endParaRPr lang="ru-RU"/>
                  </a:p>
                </p:txBody>
              </p:sp>
              <p:sp>
                <p:nvSpPr>
                  <p:cNvPr id="32810" name="AutoShape 42"/>
                  <p:cNvSpPr>
                    <a:spLocks noChangeArrowheads="1"/>
                  </p:cNvSpPr>
                  <p:nvPr/>
                </p:nvSpPr>
                <p:spPr bwMode="auto">
                  <a:xfrm rot="5400000" flipV="1">
                    <a:off x="-91" y="1446"/>
                    <a:ext cx="1028" cy="186"/>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gradFill rotWithShape="0">
                    <a:gsLst>
                      <a:gs pos="0">
                        <a:schemeClr val="accent1">
                          <a:gamma/>
                          <a:shade val="46275"/>
                          <a:invGamma/>
                        </a:schemeClr>
                      </a:gs>
                      <a:gs pos="100000">
                        <a:schemeClr val="accent1"/>
                      </a:gs>
                    </a:gsLst>
                    <a:lin ang="0" scaled="1"/>
                  </a:gradFill>
                  <a:ln w="9525">
                    <a:noFill/>
                    <a:miter lim="800000"/>
                    <a:headEnd/>
                    <a:tailEnd/>
                  </a:ln>
                  <a:effectLst/>
                </p:spPr>
                <p:txBody>
                  <a:bodyPr/>
                  <a:lstStyle/>
                  <a:p>
                    <a:endParaRPr lang="ru-RU"/>
                  </a:p>
                </p:txBody>
              </p:sp>
              <p:sp>
                <p:nvSpPr>
                  <p:cNvPr id="32811" name="AutoShape 43"/>
                  <p:cNvSpPr>
                    <a:spLocks noChangeArrowheads="1"/>
                  </p:cNvSpPr>
                  <p:nvPr/>
                </p:nvSpPr>
                <p:spPr bwMode="auto">
                  <a:xfrm rot="-5400000" flipH="1" flipV="1">
                    <a:off x="802" y="1436"/>
                    <a:ext cx="1028" cy="186"/>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gradFill rotWithShape="0">
                    <a:gsLst>
                      <a:gs pos="0">
                        <a:schemeClr val="accent1"/>
                      </a:gs>
                      <a:gs pos="100000">
                        <a:schemeClr val="accent1">
                          <a:gamma/>
                          <a:shade val="46275"/>
                          <a:invGamma/>
                        </a:schemeClr>
                      </a:gs>
                    </a:gsLst>
                    <a:lin ang="0" scaled="1"/>
                  </a:gradFill>
                  <a:ln w="9525">
                    <a:noFill/>
                    <a:miter lim="800000"/>
                    <a:headEnd/>
                    <a:tailEnd/>
                  </a:ln>
                  <a:effectLst/>
                </p:spPr>
                <p:txBody>
                  <a:bodyPr/>
                  <a:lstStyle/>
                  <a:p>
                    <a:endParaRPr lang="ru-RU"/>
                  </a:p>
                </p:txBody>
              </p:sp>
            </p:grpSp>
            <p:sp>
              <p:nvSpPr>
                <p:cNvPr id="32812" name="Rectangle 44"/>
                <p:cNvSpPr>
                  <a:spLocks noChangeArrowheads="1"/>
                </p:cNvSpPr>
                <p:nvPr/>
              </p:nvSpPr>
              <p:spPr bwMode="auto">
                <a:xfrm>
                  <a:off x="433" y="1111"/>
                  <a:ext cx="874" cy="868"/>
                </a:xfrm>
                <a:prstGeom prst="rect">
                  <a:avLst/>
                </a:prstGeom>
                <a:gradFill rotWithShape="0">
                  <a:gsLst>
                    <a:gs pos="0">
                      <a:schemeClr val="accent1">
                        <a:gamma/>
                        <a:shade val="46275"/>
                        <a:invGamma/>
                      </a:schemeClr>
                    </a:gs>
                    <a:gs pos="100000">
                      <a:schemeClr val="accent1"/>
                    </a:gs>
                  </a:gsLst>
                  <a:path path="shape">
                    <a:fillToRect l="50000" t="50000" r="50000" b="50000"/>
                  </a:path>
                </a:gradFill>
                <a:ln w="9525">
                  <a:noFill/>
                  <a:miter lim="800000"/>
                  <a:headEnd/>
                  <a:tailEnd/>
                </a:ln>
                <a:effectLst/>
              </p:spPr>
              <p:txBody>
                <a:bodyPr/>
                <a:lstStyle/>
                <a:p>
                  <a:endParaRPr lang="ru-RU"/>
                </a:p>
              </p:txBody>
            </p:sp>
            <p:sp>
              <p:nvSpPr>
                <p:cNvPr id="32813" name="Oval 45"/>
                <p:cNvSpPr>
                  <a:spLocks noChangeArrowheads="1"/>
                </p:cNvSpPr>
                <p:nvPr/>
              </p:nvSpPr>
              <p:spPr bwMode="auto">
                <a:xfrm>
                  <a:off x="484" y="1170"/>
                  <a:ext cx="772" cy="750"/>
                </a:xfrm>
                <a:prstGeom prst="ellipse">
                  <a:avLst/>
                </a:prstGeom>
                <a:gradFill rotWithShape="0">
                  <a:gsLst>
                    <a:gs pos="0">
                      <a:schemeClr val="accent1"/>
                    </a:gs>
                    <a:gs pos="100000">
                      <a:schemeClr val="accent1">
                        <a:gamma/>
                        <a:shade val="46275"/>
                        <a:invGamma/>
                      </a:schemeClr>
                    </a:gs>
                  </a:gsLst>
                  <a:lin ang="0" scaled="1"/>
                </a:gradFill>
                <a:ln w="9525">
                  <a:noFill/>
                  <a:round/>
                  <a:headEnd/>
                  <a:tailEnd/>
                </a:ln>
                <a:effectLst/>
              </p:spPr>
              <p:txBody>
                <a:bodyPr wrap="none" lIns="92075" tIns="46038" rIns="92075" bIns="46038" anchor="ctr"/>
                <a:lstStyle/>
                <a:p>
                  <a:pPr eaLnBrk="0" hangingPunct="0">
                    <a:spcBef>
                      <a:spcPct val="50000"/>
                    </a:spcBef>
                  </a:pPr>
                  <a:endParaRPr lang="ru-RU" sz="2400"/>
                </a:p>
              </p:txBody>
            </p:sp>
            <p:sp>
              <p:nvSpPr>
                <p:cNvPr id="32814" name="Oval 46"/>
                <p:cNvSpPr>
                  <a:spLocks noChangeArrowheads="1"/>
                </p:cNvSpPr>
                <p:nvPr/>
              </p:nvSpPr>
              <p:spPr bwMode="auto">
                <a:xfrm>
                  <a:off x="559" y="1241"/>
                  <a:ext cx="622" cy="608"/>
                </a:xfrm>
                <a:prstGeom prst="ellipse">
                  <a:avLst/>
                </a:prstGeom>
                <a:gradFill rotWithShape="0">
                  <a:gsLst>
                    <a:gs pos="0">
                      <a:schemeClr val="accent1">
                        <a:gamma/>
                        <a:shade val="46275"/>
                        <a:invGamma/>
                      </a:schemeClr>
                    </a:gs>
                    <a:gs pos="100000">
                      <a:schemeClr val="accent1"/>
                    </a:gs>
                  </a:gsLst>
                  <a:lin ang="0" scaled="1"/>
                </a:gradFill>
                <a:ln w="9525">
                  <a:noFill/>
                  <a:round/>
                  <a:headEnd/>
                  <a:tailEnd/>
                </a:ln>
                <a:effectLst/>
              </p:spPr>
              <p:txBody>
                <a:bodyPr wrap="none" lIns="92075" tIns="46038" rIns="92075" bIns="46038" anchor="ctr"/>
                <a:lstStyle/>
                <a:p>
                  <a:pPr eaLnBrk="0" hangingPunct="0">
                    <a:spcBef>
                      <a:spcPct val="50000"/>
                    </a:spcBef>
                  </a:pPr>
                  <a:endParaRPr lang="ru-RU" sz="2400"/>
                </a:p>
              </p:txBody>
            </p:sp>
            <p:sp>
              <p:nvSpPr>
                <p:cNvPr id="32815" name="Oval 47"/>
                <p:cNvSpPr>
                  <a:spLocks noChangeArrowheads="1"/>
                </p:cNvSpPr>
                <p:nvPr/>
              </p:nvSpPr>
              <p:spPr bwMode="auto">
                <a:xfrm>
                  <a:off x="624" y="1303"/>
                  <a:ext cx="492" cy="484"/>
                </a:xfrm>
                <a:prstGeom prst="ellipse">
                  <a:avLst/>
                </a:prstGeom>
                <a:gradFill rotWithShape="0">
                  <a:gsLst>
                    <a:gs pos="0">
                      <a:schemeClr val="accent1"/>
                    </a:gs>
                    <a:gs pos="100000">
                      <a:schemeClr val="accent1">
                        <a:gamma/>
                        <a:shade val="46275"/>
                        <a:invGamma/>
                      </a:schemeClr>
                    </a:gs>
                  </a:gsLst>
                  <a:lin ang="0" scaled="1"/>
                </a:gradFill>
                <a:ln w="9525">
                  <a:noFill/>
                  <a:round/>
                  <a:headEnd/>
                  <a:tailEnd/>
                </a:ln>
                <a:effectLst/>
              </p:spPr>
              <p:txBody>
                <a:bodyPr wrap="none" lIns="92075" tIns="46038" rIns="92075" bIns="46038" anchor="ctr"/>
                <a:lstStyle/>
                <a:p>
                  <a:pPr eaLnBrk="0" hangingPunct="0">
                    <a:spcBef>
                      <a:spcPct val="50000"/>
                    </a:spcBef>
                  </a:pPr>
                  <a:endParaRPr lang="ru-RU" sz="2400"/>
                </a:p>
              </p:txBody>
            </p:sp>
          </p:grpSp>
          <p:grpSp>
            <p:nvGrpSpPr>
              <p:cNvPr id="7" name="Group 48"/>
              <p:cNvGrpSpPr>
                <a:grpSpLocks/>
              </p:cNvGrpSpPr>
              <p:nvPr/>
            </p:nvGrpSpPr>
            <p:grpSpPr bwMode="auto">
              <a:xfrm>
                <a:off x="634" y="1345"/>
                <a:ext cx="447" cy="402"/>
                <a:chOff x="634" y="1345"/>
                <a:chExt cx="447" cy="402"/>
              </a:xfrm>
            </p:grpSpPr>
            <p:sp>
              <p:nvSpPr>
                <p:cNvPr id="32817" name="Arc 49"/>
                <p:cNvSpPr>
                  <a:spLocks/>
                </p:cNvSpPr>
                <p:nvPr/>
              </p:nvSpPr>
              <p:spPr bwMode="auto">
                <a:xfrm>
                  <a:off x="856" y="1409"/>
                  <a:ext cx="34" cy="288"/>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gradFill rotWithShape="0">
                  <a:gsLst>
                    <a:gs pos="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818" name="Arc 50"/>
                <p:cNvSpPr>
                  <a:spLocks/>
                </p:cNvSpPr>
                <p:nvPr/>
              </p:nvSpPr>
              <p:spPr bwMode="auto">
                <a:xfrm>
                  <a:off x="827" y="1409"/>
                  <a:ext cx="34" cy="288"/>
                </a:xfrm>
                <a:custGeom>
                  <a:avLst/>
                  <a:gdLst>
                    <a:gd name="G0" fmla="+- 21600 0 0"/>
                    <a:gd name="G1" fmla="+- 21600 0 0"/>
                    <a:gd name="G2" fmla="+- 21600 0 0"/>
                    <a:gd name="T0" fmla="*/ 21600 w 21600"/>
                    <a:gd name="T1" fmla="*/ 43200 h 43200"/>
                    <a:gd name="T2" fmla="*/ 21600 w 21600"/>
                    <a:gd name="T3" fmla="*/ 0 h 43200"/>
                    <a:gd name="T4" fmla="*/ 21600 w 21600"/>
                    <a:gd name="T5" fmla="*/ 21600 h 43200"/>
                  </a:gdLst>
                  <a:ahLst/>
                  <a:cxnLst>
                    <a:cxn ang="0">
                      <a:pos x="T0" y="T1"/>
                    </a:cxn>
                    <a:cxn ang="0">
                      <a:pos x="T2" y="T3"/>
                    </a:cxn>
                    <a:cxn ang="0">
                      <a:pos x="T4" y="T5"/>
                    </a:cxn>
                  </a:cxnLst>
                  <a:rect l="0" t="0" r="r" b="b"/>
                  <a:pathLst>
                    <a:path w="21600" h="43200" fill="none" extrusionOk="0">
                      <a:moveTo>
                        <a:pt x="21600" y="43200"/>
                      </a:moveTo>
                      <a:cubicBezTo>
                        <a:pt x="9670" y="43200"/>
                        <a:pt x="0" y="33529"/>
                        <a:pt x="0" y="21600"/>
                      </a:cubicBezTo>
                      <a:cubicBezTo>
                        <a:pt x="-1" y="9670"/>
                        <a:pt x="9670" y="0"/>
                        <a:pt x="21599" y="0"/>
                      </a:cubicBezTo>
                    </a:path>
                    <a:path w="21600" h="43200" stroke="0" extrusionOk="0">
                      <a:moveTo>
                        <a:pt x="21600" y="43200"/>
                      </a:moveTo>
                      <a:cubicBezTo>
                        <a:pt x="9670" y="43200"/>
                        <a:pt x="0" y="33529"/>
                        <a:pt x="0" y="21600"/>
                      </a:cubicBezTo>
                      <a:cubicBezTo>
                        <a:pt x="-1" y="9670"/>
                        <a:pt x="9670" y="0"/>
                        <a:pt x="21599" y="0"/>
                      </a:cubicBezTo>
                      <a:lnTo>
                        <a:pt x="21600" y="21600"/>
                      </a:lnTo>
                      <a:close/>
                    </a:path>
                  </a:pathLst>
                </a:custGeom>
                <a:gradFill rotWithShape="0">
                  <a:gsLst>
                    <a:gs pos="0">
                      <a:schemeClr val="accent1">
                        <a:gamma/>
                        <a:shade val="46275"/>
                        <a:invGamma/>
                      </a:schemeClr>
                    </a:gs>
                    <a:gs pos="100000">
                      <a:schemeClr val="accent1"/>
                    </a:gs>
                  </a:gsLst>
                  <a:lin ang="0" scaled="1"/>
                </a:gradFill>
                <a:ln w="9525">
                  <a:noFill/>
                  <a:round/>
                  <a:headEnd type="none" w="sm" len="sm"/>
                  <a:tailEnd type="none" w="sm" len="sm"/>
                </a:ln>
                <a:effectLst/>
              </p:spPr>
              <p:txBody>
                <a:bodyPr/>
                <a:lstStyle/>
                <a:p>
                  <a:endParaRPr lang="ru-RU"/>
                </a:p>
              </p:txBody>
            </p:sp>
            <p:sp>
              <p:nvSpPr>
                <p:cNvPr id="32819" name="AutoShape 51"/>
                <p:cNvSpPr>
                  <a:spLocks noChangeArrowheads="1"/>
                </p:cNvSpPr>
                <p:nvPr/>
              </p:nvSpPr>
              <p:spPr bwMode="auto">
                <a:xfrm>
                  <a:off x="798" y="1694"/>
                  <a:ext cx="122" cy="53"/>
                </a:xfrm>
                <a:prstGeom prst="roundRect">
                  <a:avLst>
                    <a:gd name="adj" fmla="val 49995"/>
                  </a:avLst>
                </a:pr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a:tailEnd/>
                </a:ln>
                <a:effectLst/>
              </p:spPr>
              <p:txBody>
                <a:bodyPr/>
                <a:lstStyle/>
                <a:p>
                  <a:endParaRPr lang="ru-RU"/>
                </a:p>
              </p:txBody>
            </p:sp>
            <p:sp>
              <p:nvSpPr>
                <p:cNvPr id="32820" name="Freeform 52"/>
                <p:cNvSpPr>
                  <a:spLocks/>
                </p:cNvSpPr>
                <p:nvPr/>
              </p:nvSpPr>
              <p:spPr bwMode="auto">
                <a:xfrm>
                  <a:off x="634" y="1467"/>
                  <a:ext cx="221" cy="230"/>
                </a:xfrm>
                <a:custGeom>
                  <a:avLst/>
                  <a:gdLst/>
                  <a:ahLst/>
                  <a:cxnLst>
                    <a:cxn ang="0">
                      <a:pos x="212" y="204"/>
                    </a:cxn>
                    <a:cxn ang="0">
                      <a:pos x="194" y="158"/>
                    </a:cxn>
                    <a:cxn ang="0">
                      <a:pos x="188" y="111"/>
                    </a:cxn>
                    <a:cxn ang="0">
                      <a:pos x="183" y="72"/>
                    </a:cxn>
                    <a:cxn ang="0">
                      <a:pos x="178" y="52"/>
                    </a:cxn>
                    <a:cxn ang="0">
                      <a:pos x="169" y="37"/>
                    </a:cxn>
                    <a:cxn ang="0">
                      <a:pos x="157" y="24"/>
                    </a:cxn>
                    <a:cxn ang="0">
                      <a:pos x="143" y="13"/>
                    </a:cxn>
                    <a:cxn ang="0">
                      <a:pos x="124" y="5"/>
                    </a:cxn>
                    <a:cxn ang="0">
                      <a:pos x="100" y="0"/>
                    </a:cxn>
                    <a:cxn ang="0">
                      <a:pos x="76" y="0"/>
                    </a:cxn>
                    <a:cxn ang="0">
                      <a:pos x="54" y="7"/>
                    </a:cxn>
                    <a:cxn ang="0">
                      <a:pos x="35" y="16"/>
                    </a:cxn>
                    <a:cxn ang="0">
                      <a:pos x="18" y="31"/>
                    </a:cxn>
                    <a:cxn ang="0">
                      <a:pos x="5" y="51"/>
                    </a:cxn>
                    <a:cxn ang="0">
                      <a:pos x="0" y="73"/>
                    </a:cxn>
                    <a:cxn ang="0">
                      <a:pos x="3" y="72"/>
                    </a:cxn>
                    <a:cxn ang="0">
                      <a:pos x="15" y="64"/>
                    </a:cxn>
                    <a:cxn ang="0">
                      <a:pos x="35" y="58"/>
                    </a:cxn>
                    <a:cxn ang="0">
                      <a:pos x="56" y="57"/>
                    </a:cxn>
                    <a:cxn ang="0">
                      <a:pos x="74" y="63"/>
                    </a:cxn>
                    <a:cxn ang="0">
                      <a:pos x="87" y="73"/>
                    </a:cxn>
                    <a:cxn ang="0">
                      <a:pos x="93" y="85"/>
                    </a:cxn>
                    <a:cxn ang="0">
                      <a:pos x="96" y="102"/>
                    </a:cxn>
                    <a:cxn ang="0">
                      <a:pos x="100" y="124"/>
                    </a:cxn>
                    <a:cxn ang="0">
                      <a:pos x="106" y="147"/>
                    </a:cxn>
                    <a:cxn ang="0">
                      <a:pos x="116" y="168"/>
                    </a:cxn>
                    <a:cxn ang="0">
                      <a:pos x="131" y="190"/>
                    </a:cxn>
                    <a:cxn ang="0">
                      <a:pos x="150" y="207"/>
                    </a:cxn>
                    <a:cxn ang="0">
                      <a:pos x="172" y="219"/>
                    </a:cxn>
                    <a:cxn ang="0">
                      <a:pos x="194" y="226"/>
                    </a:cxn>
                    <a:cxn ang="0">
                      <a:pos x="220" y="229"/>
                    </a:cxn>
                  </a:cxnLst>
                  <a:rect l="0" t="0" r="r" b="b"/>
                  <a:pathLst>
                    <a:path w="221" h="230">
                      <a:moveTo>
                        <a:pt x="220" y="229"/>
                      </a:moveTo>
                      <a:lnTo>
                        <a:pt x="212" y="204"/>
                      </a:lnTo>
                      <a:lnTo>
                        <a:pt x="202" y="180"/>
                      </a:lnTo>
                      <a:lnTo>
                        <a:pt x="194" y="158"/>
                      </a:lnTo>
                      <a:lnTo>
                        <a:pt x="190" y="136"/>
                      </a:lnTo>
                      <a:lnTo>
                        <a:pt x="188" y="111"/>
                      </a:lnTo>
                      <a:lnTo>
                        <a:pt x="185" y="85"/>
                      </a:lnTo>
                      <a:lnTo>
                        <a:pt x="183" y="72"/>
                      </a:lnTo>
                      <a:lnTo>
                        <a:pt x="181" y="61"/>
                      </a:lnTo>
                      <a:lnTo>
                        <a:pt x="178" y="52"/>
                      </a:lnTo>
                      <a:lnTo>
                        <a:pt x="173" y="43"/>
                      </a:lnTo>
                      <a:lnTo>
                        <a:pt x="169" y="37"/>
                      </a:lnTo>
                      <a:lnTo>
                        <a:pt x="164" y="30"/>
                      </a:lnTo>
                      <a:lnTo>
                        <a:pt x="157" y="24"/>
                      </a:lnTo>
                      <a:lnTo>
                        <a:pt x="150" y="18"/>
                      </a:lnTo>
                      <a:lnTo>
                        <a:pt x="143" y="13"/>
                      </a:lnTo>
                      <a:lnTo>
                        <a:pt x="134" y="9"/>
                      </a:lnTo>
                      <a:lnTo>
                        <a:pt x="124" y="5"/>
                      </a:lnTo>
                      <a:lnTo>
                        <a:pt x="112" y="2"/>
                      </a:lnTo>
                      <a:lnTo>
                        <a:pt x="100" y="0"/>
                      </a:lnTo>
                      <a:lnTo>
                        <a:pt x="88" y="0"/>
                      </a:lnTo>
                      <a:lnTo>
                        <a:pt x="76" y="0"/>
                      </a:lnTo>
                      <a:lnTo>
                        <a:pt x="65" y="2"/>
                      </a:lnTo>
                      <a:lnTo>
                        <a:pt x="54" y="7"/>
                      </a:lnTo>
                      <a:lnTo>
                        <a:pt x="45" y="10"/>
                      </a:lnTo>
                      <a:lnTo>
                        <a:pt x="35" y="16"/>
                      </a:lnTo>
                      <a:lnTo>
                        <a:pt x="25" y="24"/>
                      </a:lnTo>
                      <a:lnTo>
                        <a:pt x="18" y="31"/>
                      </a:lnTo>
                      <a:lnTo>
                        <a:pt x="11" y="41"/>
                      </a:lnTo>
                      <a:lnTo>
                        <a:pt x="5" y="51"/>
                      </a:lnTo>
                      <a:lnTo>
                        <a:pt x="1" y="63"/>
                      </a:lnTo>
                      <a:lnTo>
                        <a:pt x="0" y="73"/>
                      </a:lnTo>
                      <a:lnTo>
                        <a:pt x="0" y="79"/>
                      </a:lnTo>
                      <a:lnTo>
                        <a:pt x="3" y="72"/>
                      </a:lnTo>
                      <a:lnTo>
                        <a:pt x="8" y="67"/>
                      </a:lnTo>
                      <a:lnTo>
                        <a:pt x="15" y="64"/>
                      </a:lnTo>
                      <a:lnTo>
                        <a:pt x="25" y="60"/>
                      </a:lnTo>
                      <a:lnTo>
                        <a:pt x="35" y="58"/>
                      </a:lnTo>
                      <a:lnTo>
                        <a:pt x="46" y="57"/>
                      </a:lnTo>
                      <a:lnTo>
                        <a:pt x="56" y="57"/>
                      </a:lnTo>
                      <a:lnTo>
                        <a:pt x="67" y="60"/>
                      </a:lnTo>
                      <a:lnTo>
                        <a:pt x="74" y="63"/>
                      </a:lnTo>
                      <a:lnTo>
                        <a:pt x="81" y="67"/>
                      </a:lnTo>
                      <a:lnTo>
                        <a:pt x="87" y="73"/>
                      </a:lnTo>
                      <a:lnTo>
                        <a:pt x="91" y="78"/>
                      </a:lnTo>
                      <a:lnTo>
                        <a:pt x="93" y="85"/>
                      </a:lnTo>
                      <a:lnTo>
                        <a:pt x="95" y="92"/>
                      </a:lnTo>
                      <a:lnTo>
                        <a:pt x="96" y="102"/>
                      </a:lnTo>
                      <a:lnTo>
                        <a:pt x="98" y="112"/>
                      </a:lnTo>
                      <a:lnTo>
                        <a:pt x="100" y="124"/>
                      </a:lnTo>
                      <a:lnTo>
                        <a:pt x="103" y="135"/>
                      </a:lnTo>
                      <a:lnTo>
                        <a:pt x="106" y="147"/>
                      </a:lnTo>
                      <a:lnTo>
                        <a:pt x="111" y="158"/>
                      </a:lnTo>
                      <a:lnTo>
                        <a:pt x="116" y="168"/>
                      </a:lnTo>
                      <a:lnTo>
                        <a:pt x="123" y="180"/>
                      </a:lnTo>
                      <a:lnTo>
                        <a:pt x="131" y="190"/>
                      </a:lnTo>
                      <a:lnTo>
                        <a:pt x="140" y="199"/>
                      </a:lnTo>
                      <a:lnTo>
                        <a:pt x="150" y="207"/>
                      </a:lnTo>
                      <a:lnTo>
                        <a:pt x="163" y="215"/>
                      </a:lnTo>
                      <a:lnTo>
                        <a:pt x="172" y="219"/>
                      </a:lnTo>
                      <a:lnTo>
                        <a:pt x="183" y="223"/>
                      </a:lnTo>
                      <a:lnTo>
                        <a:pt x="194" y="226"/>
                      </a:lnTo>
                      <a:lnTo>
                        <a:pt x="207" y="228"/>
                      </a:lnTo>
                      <a:lnTo>
                        <a:pt x="220" y="229"/>
                      </a:lnTo>
                    </a:path>
                  </a:pathLst>
                </a:custGeom>
                <a:gradFill rotWithShape="0">
                  <a:gsLst>
                    <a:gs pos="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821" name="Freeform 53"/>
                <p:cNvSpPr>
                  <a:spLocks/>
                </p:cNvSpPr>
                <p:nvPr/>
              </p:nvSpPr>
              <p:spPr bwMode="auto">
                <a:xfrm>
                  <a:off x="859" y="1467"/>
                  <a:ext cx="222" cy="230"/>
                </a:xfrm>
                <a:custGeom>
                  <a:avLst/>
                  <a:gdLst/>
                  <a:ahLst/>
                  <a:cxnLst>
                    <a:cxn ang="0">
                      <a:pos x="7" y="204"/>
                    </a:cxn>
                    <a:cxn ang="0">
                      <a:pos x="25" y="158"/>
                    </a:cxn>
                    <a:cxn ang="0">
                      <a:pos x="31" y="111"/>
                    </a:cxn>
                    <a:cxn ang="0">
                      <a:pos x="36" y="72"/>
                    </a:cxn>
                    <a:cxn ang="0">
                      <a:pos x="41" y="52"/>
                    </a:cxn>
                    <a:cxn ang="0">
                      <a:pos x="50" y="37"/>
                    </a:cxn>
                    <a:cxn ang="0">
                      <a:pos x="62" y="24"/>
                    </a:cxn>
                    <a:cxn ang="0">
                      <a:pos x="77" y="13"/>
                    </a:cxn>
                    <a:cxn ang="0">
                      <a:pos x="96" y="5"/>
                    </a:cxn>
                    <a:cxn ang="0">
                      <a:pos x="120" y="0"/>
                    </a:cxn>
                    <a:cxn ang="0">
                      <a:pos x="143" y="0"/>
                    </a:cxn>
                    <a:cxn ang="0">
                      <a:pos x="165" y="7"/>
                    </a:cxn>
                    <a:cxn ang="0">
                      <a:pos x="184" y="16"/>
                    </a:cxn>
                    <a:cxn ang="0">
                      <a:pos x="201" y="31"/>
                    </a:cxn>
                    <a:cxn ang="0">
                      <a:pos x="215" y="51"/>
                    </a:cxn>
                    <a:cxn ang="0">
                      <a:pos x="221" y="73"/>
                    </a:cxn>
                    <a:cxn ang="0">
                      <a:pos x="217" y="72"/>
                    </a:cxn>
                    <a:cxn ang="0">
                      <a:pos x="205" y="64"/>
                    </a:cxn>
                    <a:cxn ang="0">
                      <a:pos x="184" y="58"/>
                    </a:cxn>
                    <a:cxn ang="0">
                      <a:pos x="164" y="57"/>
                    </a:cxn>
                    <a:cxn ang="0">
                      <a:pos x="145" y="63"/>
                    </a:cxn>
                    <a:cxn ang="0">
                      <a:pos x="132" y="73"/>
                    </a:cxn>
                    <a:cxn ang="0">
                      <a:pos x="127" y="85"/>
                    </a:cxn>
                    <a:cxn ang="0">
                      <a:pos x="123" y="102"/>
                    </a:cxn>
                    <a:cxn ang="0">
                      <a:pos x="120" y="124"/>
                    </a:cxn>
                    <a:cxn ang="0">
                      <a:pos x="113" y="147"/>
                    </a:cxn>
                    <a:cxn ang="0">
                      <a:pos x="104" y="168"/>
                    </a:cxn>
                    <a:cxn ang="0">
                      <a:pos x="89" y="190"/>
                    </a:cxn>
                    <a:cxn ang="0">
                      <a:pos x="69" y="207"/>
                    </a:cxn>
                    <a:cxn ang="0">
                      <a:pos x="47" y="219"/>
                    </a:cxn>
                    <a:cxn ang="0">
                      <a:pos x="25" y="226"/>
                    </a:cxn>
                    <a:cxn ang="0">
                      <a:pos x="0" y="229"/>
                    </a:cxn>
                  </a:cxnLst>
                  <a:rect l="0" t="0" r="r" b="b"/>
                  <a:pathLst>
                    <a:path w="222" h="230">
                      <a:moveTo>
                        <a:pt x="0" y="229"/>
                      </a:moveTo>
                      <a:lnTo>
                        <a:pt x="7" y="204"/>
                      </a:lnTo>
                      <a:lnTo>
                        <a:pt x="17" y="180"/>
                      </a:lnTo>
                      <a:lnTo>
                        <a:pt x="25" y="158"/>
                      </a:lnTo>
                      <a:lnTo>
                        <a:pt x="29" y="136"/>
                      </a:lnTo>
                      <a:lnTo>
                        <a:pt x="31" y="111"/>
                      </a:lnTo>
                      <a:lnTo>
                        <a:pt x="34" y="85"/>
                      </a:lnTo>
                      <a:lnTo>
                        <a:pt x="36" y="72"/>
                      </a:lnTo>
                      <a:lnTo>
                        <a:pt x="38" y="61"/>
                      </a:lnTo>
                      <a:lnTo>
                        <a:pt x="41" y="52"/>
                      </a:lnTo>
                      <a:lnTo>
                        <a:pt x="46" y="43"/>
                      </a:lnTo>
                      <a:lnTo>
                        <a:pt x="50" y="37"/>
                      </a:lnTo>
                      <a:lnTo>
                        <a:pt x="56" y="30"/>
                      </a:lnTo>
                      <a:lnTo>
                        <a:pt x="62" y="24"/>
                      </a:lnTo>
                      <a:lnTo>
                        <a:pt x="69" y="18"/>
                      </a:lnTo>
                      <a:lnTo>
                        <a:pt x="77" y="13"/>
                      </a:lnTo>
                      <a:lnTo>
                        <a:pt x="86" y="9"/>
                      </a:lnTo>
                      <a:lnTo>
                        <a:pt x="96" y="5"/>
                      </a:lnTo>
                      <a:lnTo>
                        <a:pt x="108" y="2"/>
                      </a:lnTo>
                      <a:lnTo>
                        <a:pt x="120" y="0"/>
                      </a:lnTo>
                      <a:lnTo>
                        <a:pt x="132" y="0"/>
                      </a:lnTo>
                      <a:lnTo>
                        <a:pt x="143" y="0"/>
                      </a:lnTo>
                      <a:lnTo>
                        <a:pt x="155" y="2"/>
                      </a:lnTo>
                      <a:lnTo>
                        <a:pt x="165" y="7"/>
                      </a:lnTo>
                      <a:lnTo>
                        <a:pt x="175" y="10"/>
                      </a:lnTo>
                      <a:lnTo>
                        <a:pt x="184" y="16"/>
                      </a:lnTo>
                      <a:lnTo>
                        <a:pt x="195" y="24"/>
                      </a:lnTo>
                      <a:lnTo>
                        <a:pt x="201" y="31"/>
                      </a:lnTo>
                      <a:lnTo>
                        <a:pt x="209" y="41"/>
                      </a:lnTo>
                      <a:lnTo>
                        <a:pt x="215" y="51"/>
                      </a:lnTo>
                      <a:lnTo>
                        <a:pt x="219" y="63"/>
                      </a:lnTo>
                      <a:lnTo>
                        <a:pt x="221" y="73"/>
                      </a:lnTo>
                      <a:lnTo>
                        <a:pt x="220" y="79"/>
                      </a:lnTo>
                      <a:lnTo>
                        <a:pt x="217" y="72"/>
                      </a:lnTo>
                      <a:lnTo>
                        <a:pt x="212" y="67"/>
                      </a:lnTo>
                      <a:lnTo>
                        <a:pt x="205" y="64"/>
                      </a:lnTo>
                      <a:lnTo>
                        <a:pt x="195" y="60"/>
                      </a:lnTo>
                      <a:lnTo>
                        <a:pt x="184" y="58"/>
                      </a:lnTo>
                      <a:lnTo>
                        <a:pt x="174" y="57"/>
                      </a:lnTo>
                      <a:lnTo>
                        <a:pt x="164" y="57"/>
                      </a:lnTo>
                      <a:lnTo>
                        <a:pt x="153" y="60"/>
                      </a:lnTo>
                      <a:lnTo>
                        <a:pt x="145" y="63"/>
                      </a:lnTo>
                      <a:lnTo>
                        <a:pt x="139" y="67"/>
                      </a:lnTo>
                      <a:lnTo>
                        <a:pt x="132" y="73"/>
                      </a:lnTo>
                      <a:lnTo>
                        <a:pt x="129" y="78"/>
                      </a:lnTo>
                      <a:lnTo>
                        <a:pt x="127" y="85"/>
                      </a:lnTo>
                      <a:lnTo>
                        <a:pt x="125" y="92"/>
                      </a:lnTo>
                      <a:lnTo>
                        <a:pt x="123" y="102"/>
                      </a:lnTo>
                      <a:lnTo>
                        <a:pt x="122" y="112"/>
                      </a:lnTo>
                      <a:lnTo>
                        <a:pt x="120" y="124"/>
                      </a:lnTo>
                      <a:lnTo>
                        <a:pt x="117" y="135"/>
                      </a:lnTo>
                      <a:lnTo>
                        <a:pt x="113" y="147"/>
                      </a:lnTo>
                      <a:lnTo>
                        <a:pt x="109" y="158"/>
                      </a:lnTo>
                      <a:lnTo>
                        <a:pt x="104" y="168"/>
                      </a:lnTo>
                      <a:lnTo>
                        <a:pt x="97" y="180"/>
                      </a:lnTo>
                      <a:lnTo>
                        <a:pt x="89" y="190"/>
                      </a:lnTo>
                      <a:lnTo>
                        <a:pt x="79" y="199"/>
                      </a:lnTo>
                      <a:lnTo>
                        <a:pt x="69" y="207"/>
                      </a:lnTo>
                      <a:lnTo>
                        <a:pt x="57" y="215"/>
                      </a:lnTo>
                      <a:lnTo>
                        <a:pt x="47" y="219"/>
                      </a:lnTo>
                      <a:lnTo>
                        <a:pt x="37" y="223"/>
                      </a:lnTo>
                      <a:lnTo>
                        <a:pt x="25" y="226"/>
                      </a:lnTo>
                      <a:lnTo>
                        <a:pt x="12" y="228"/>
                      </a:lnTo>
                      <a:lnTo>
                        <a:pt x="0" y="229"/>
                      </a:lnTo>
                    </a:path>
                  </a:pathLst>
                </a:custGeom>
                <a:gradFill rotWithShape="0">
                  <a:gsLst>
                    <a:gs pos="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2822" name="Oval 54"/>
                <p:cNvSpPr>
                  <a:spLocks noChangeArrowheads="1"/>
                </p:cNvSpPr>
                <p:nvPr/>
              </p:nvSpPr>
              <p:spPr bwMode="auto">
                <a:xfrm>
                  <a:off x="829" y="1345"/>
                  <a:ext cx="56" cy="52"/>
                </a:xfrm>
                <a:prstGeom prst="ellipse">
                  <a:avLst/>
                </a:prstGeom>
                <a:gradFill rotWithShape="0">
                  <a:gsLst>
                    <a:gs pos="0">
                      <a:schemeClr val="accent1"/>
                    </a:gs>
                    <a:gs pos="100000">
                      <a:schemeClr val="accent1">
                        <a:gamma/>
                        <a:shade val="46275"/>
                        <a:invGamma/>
                      </a:schemeClr>
                    </a:gs>
                  </a:gsLst>
                  <a:lin ang="0" scaled="1"/>
                </a:gradFill>
                <a:ln w="9525">
                  <a:noFill/>
                  <a:round/>
                  <a:headEnd/>
                  <a:tailEnd/>
                </a:ln>
                <a:effectLst/>
              </p:spPr>
              <p:txBody>
                <a:bodyPr wrap="none" lIns="92075" tIns="46038" rIns="92075" bIns="46038" anchor="ctr"/>
                <a:lstStyle/>
                <a:p>
                  <a:pPr eaLnBrk="0" hangingPunct="0">
                    <a:spcBef>
                      <a:spcPct val="50000"/>
                    </a:spcBef>
                  </a:pPr>
                  <a:endParaRPr lang="ru-RU" sz="2400"/>
                </a:p>
              </p:txBody>
            </p:sp>
          </p:grpSp>
        </p:grpSp>
      </p:grpSp>
      <p:sp>
        <p:nvSpPr>
          <p:cNvPr id="32823" name="Rectangle 55"/>
          <p:cNvSpPr>
            <a:spLocks noGrp="1" noChangeArrowheads="1"/>
          </p:cNvSpPr>
          <p:nvPr>
            <p:ph type="ftr" sz="quarter" idx="3"/>
          </p:nvPr>
        </p:nvSpPr>
        <p:spPr/>
        <p:txBody>
          <a:bodyPr/>
          <a:lstStyle>
            <a:lvl1pPr>
              <a:defRPr/>
            </a:lvl1pPr>
          </a:lstStyle>
          <a:p>
            <a:endParaRPr lang="ru-RU"/>
          </a:p>
        </p:txBody>
      </p:sp>
      <p:sp>
        <p:nvSpPr>
          <p:cNvPr id="32824" name="Rectangle 56"/>
          <p:cNvSpPr>
            <a:spLocks noGrp="1" noChangeArrowheads="1"/>
          </p:cNvSpPr>
          <p:nvPr>
            <p:ph type="sldNum" sz="quarter" idx="4"/>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500188" y="1524000"/>
            <a:ext cx="3668712" cy="4714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321300" y="1524000"/>
            <a:ext cx="3670300" cy="4714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19938" y="228600"/>
            <a:ext cx="1871662" cy="60102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500188" y="228600"/>
            <a:ext cx="5467350" cy="60102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5B106E36-FD25-4E2D-B0AA-010F637433A0}" type="datetimeFigureOut">
              <a:rPr lang="ru-RU" smtClean="0"/>
              <a:pPr/>
              <a:t>05.02.2017</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9525"/>
            <a:ext cx="1557338" cy="6878638"/>
            <a:chOff x="0" y="-6"/>
            <a:chExt cx="981" cy="4333"/>
          </a:xfrm>
        </p:grpSpPr>
        <p:sp>
          <p:nvSpPr>
            <p:cNvPr id="31747" name="Rectangle 3"/>
            <p:cNvSpPr>
              <a:spLocks noChangeArrowheads="1"/>
            </p:cNvSpPr>
            <p:nvPr/>
          </p:nvSpPr>
          <p:spPr bwMode="auto">
            <a:xfrm>
              <a:off x="453" y="2151"/>
              <a:ext cx="114" cy="2170"/>
            </a:xfrm>
            <a:prstGeom prst="rect">
              <a:avLst/>
            </a:prstGeom>
            <a:gradFill rotWithShape="0">
              <a:gsLst>
                <a:gs pos="0">
                  <a:schemeClr val="accent1"/>
                </a:gs>
                <a:gs pos="100000">
                  <a:schemeClr val="accent1">
                    <a:gamma/>
                    <a:shade val="46275"/>
                    <a:invGamma/>
                  </a:schemeClr>
                </a:gs>
              </a:gsLst>
              <a:lin ang="0" scaled="1"/>
            </a:gradFill>
            <a:ln w="9525">
              <a:noFill/>
              <a:miter lim="800000"/>
              <a:headEnd/>
              <a:tailEnd/>
            </a:ln>
            <a:effectLst/>
          </p:spPr>
          <p:txBody>
            <a:bodyPr/>
            <a:lstStyle/>
            <a:p>
              <a:endParaRPr lang="ru-RU"/>
            </a:p>
          </p:txBody>
        </p:sp>
        <p:sp>
          <p:nvSpPr>
            <p:cNvPr id="31748" name="Rectangle 4"/>
            <p:cNvSpPr>
              <a:spLocks noChangeArrowheads="1"/>
            </p:cNvSpPr>
            <p:nvPr/>
          </p:nvSpPr>
          <p:spPr bwMode="auto">
            <a:xfrm>
              <a:off x="0" y="2151"/>
              <a:ext cx="221" cy="2170"/>
            </a:xfrm>
            <a:prstGeom prst="rect">
              <a:avLst/>
            </a:prstGeom>
            <a:gradFill rotWithShape="0">
              <a:gsLst>
                <a:gs pos="0">
                  <a:schemeClr val="accent1"/>
                </a:gs>
                <a:gs pos="100000">
                  <a:schemeClr val="accent1">
                    <a:gamma/>
                    <a:shade val="46275"/>
                    <a:invGamma/>
                  </a:schemeClr>
                </a:gs>
              </a:gsLst>
              <a:lin ang="0" scaled="1"/>
            </a:gradFill>
            <a:ln w="9525">
              <a:noFill/>
              <a:miter lim="800000"/>
              <a:headEnd/>
              <a:tailEnd/>
            </a:ln>
            <a:effectLst/>
          </p:spPr>
          <p:txBody>
            <a:bodyPr wrap="none" lIns="92075" tIns="46038" rIns="92075" bIns="46038" anchor="ctr"/>
            <a:lstStyle/>
            <a:p>
              <a:pPr eaLnBrk="0" hangingPunct="0">
                <a:spcBef>
                  <a:spcPct val="50000"/>
                </a:spcBef>
              </a:pPr>
              <a:endParaRPr lang="ru-RU" sz="2400"/>
            </a:p>
          </p:txBody>
        </p:sp>
        <p:sp>
          <p:nvSpPr>
            <p:cNvPr id="31749" name="Rectangle 5"/>
            <p:cNvSpPr>
              <a:spLocks noChangeArrowheads="1"/>
            </p:cNvSpPr>
            <p:nvPr/>
          </p:nvSpPr>
          <p:spPr bwMode="auto">
            <a:xfrm>
              <a:off x="222" y="2151"/>
              <a:ext cx="231" cy="2170"/>
            </a:xfrm>
            <a:prstGeom prst="rect">
              <a:avLst/>
            </a:prstGeom>
            <a:gradFill rotWithShape="0">
              <a:gsLst>
                <a:gs pos="0">
                  <a:schemeClr val="accent1">
                    <a:gamma/>
                    <a:shade val="46275"/>
                    <a:invGamma/>
                  </a:schemeClr>
                </a:gs>
                <a:gs pos="100000">
                  <a:schemeClr val="accent1"/>
                </a:gs>
              </a:gsLst>
              <a:lin ang="0" scaled="1"/>
            </a:gradFill>
            <a:ln w="9525">
              <a:noFill/>
              <a:miter lim="800000"/>
              <a:headEnd/>
              <a:tailEnd/>
            </a:ln>
            <a:effectLst/>
          </p:spPr>
          <p:txBody>
            <a:bodyPr/>
            <a:lstStyle/>
            <a:p>
              <a:endParaRPr lang="ru-RU"/>
            </a:p>
          </p:txBody>
        </p:sp>
        <p:sp>
          <p:nvSpPr>
            <p:cNvPr id="31750" name="Rectangle 6"/>
            <p:cNvSpPr>
              <a:spLocks noChangeArrowheads="1"/>
            </p:cNvSpPr>
            <p:nvPr/>
          </p:nvSpPr>
          <p:spPr bwMode="auto">
            <a:xfrm>
              <a:off x="567" y="2160"/>
              <a:ext cx="204" cy="2161"/>
            </a:xfrm>
            <a:prstGeom prst="rect">
              <a:avLst/>
            </a:prstGeom>
            <a:gradFill rotWithShape="0">
              <a:gsLst>
                <a:gs pos="0">
                  <a:schemeClr val="accent1">
                    <a:gamma/>
                    <a:shade val="46275"/>
                    <a:invGamma/>
                  </a:schemeClr>
                </a:gs>
                <a:gs pos="100000">
                  <a:schemeClr val="accent1"/>
                </a:gs>
              </a:gsLst>
              <a:lin ang="0" scaled="1"/>
            </a:gradFill>
            <a:ln w="9525">
              <a:noFill/>
              <a:miter lim="800000"/>
              <a:headEnd/>
              <a:tailEnd/>
            </a:ln>
            <a:effectLst/>
          </p:spPr>
          <p:txBody>
            <a:bodyPr wrap="none" lIns="92075" tIns="46038" rIns="92075" bIns="46038" anchor="ctr"/>
            <a:lstStyle/>
            <a:p>
              <a:pPr eaLnBrk="0" hangingPunct="0">
                <a:spcBef>
                  <a:spcPct val="50000"/>
                </a:spcBef>
              </a:pPr>
              <a:endParaRPr lang="ru-RU" sz="2400"/>
            </a:p>
          </p:txBody>
        </p:sp>
        <p:sp>
          <p:nvSpPr>
            <p:cNvPr id="31751" name="Freeform 7"/>
            <p:cNvSpPr>
              <a:spLocks/>
            </p:cNvSpPr>
            <p:nvPr/>
          </p:nvSpPr>
          <p:spPr bwMode="auto">
            <a:xfrm>
              <a:off x="222" y="2636"/>
              <a:ext cx="344" cy="647"/>
            </a:xfrm>
            <a:custGeom>
              <a:avLst/>
              <a:gdLst/>
              <a:ahLst/>
              <a:cxnLst>
                <a:cxn ang="0">
                  <a:pos x="343" y="52"/>
                </a:cxn>
                <a:cxn ang="0">
                  <a:pos x="343" y="194"/>
                </a:cxn>
                <a:cxn ang="0">
                  <a:pos x="335" y="188"/>
                </a:cxn>
                <a:cxn ang="0">
                  <a:pos x="315" y="188"/>
                </a:cxn>
                <a:cxn ang="0">
                  <a:pos x="300" y="194"/>
                </a:cxn>
                <a:cxn ang="0">
                  <a:pos x="284" y="209"/>
                </a:cxn>
                <a:cxn ang="0">
                  <a:pos x="242" y="261"/>
                </a:cxn>
                <a:cxn ang="0">
                  <a:pos x="146" y="366"/>
                </a:cxn>
                <a:cxn ang="0">
                  <a:pos x="50" y="475"/>
                </a:cxn>
                <a:cxn ang="0">
                  <a:pos x="30" y="505"/>
                </a:cxn>
                <a:cxn ang="0">
                  <a:pos x="17" y="535"/>
                </a:cxn>
                <a:cxn ang="0">
                  <a:pos x="10" y="582"/>
                </a:cxn>
                <a:cxn ang="0">
                  <a:pos x="0" y="646"/>
                </a:cxn>
                <a:cxn ang="0">
                  <a:pos x="0" y="365"/>
                </a:cxn>
                <a:cxn ang="0">
                  <a:pos x="5" y="392"/>
                </a:cxn>
                <a:cxn ang="0">
                  <a:pos x="10" y="404"/>
                </a:cxn>
                <a:cxn ang="0">
                  <a:pos x="20" y="410"/>
                </a:cxn>
                <a:cxn ang="0">
                  <a:pos x="30" y="413"/>
                </a:cxn>
                <a:cxn ang="0">
                  <a:pos x="45" y="413"/>
                </a:cxn>
                <a:cxn ang="0">
                  <a:pos x="60" y="407"/>
                </a:cxn>
                <a:cxn ang="0">
                  <a:pos x="257" y="190"/>
                </a:cxn>
                <a:cxn ang="0">
                  <a:pos x="297" y="138"/>
                </a:cxn>
                <a:cxn ang="0">
                  <a:pos x="312" y="111"/>
                </a:cxn>
                <a:cxn ang="0">
                  <a:pos x="325" y="84"/>
                </a:cxn>
                <a:cxn ang="0">
                  <a:pos x="335" y="39"/>
                </a:cxn>
                <a:cxn ang="0">
                  <a:pos x="343" y="0"/>
                </a:cxn>
                <a:cxn ang="0">
                  <a:pos x="343" y="117"/>
                </a:cxn>
              </a:cxnLst>
              <a:rect l="0" t="0" r="r" b="b"/>
              <a:pathLst>
                <a:path w="344" h="647">
                  <a:moveTo>
                    <a:pt x="343" y="52"/>
                  </a:moveTo>
                  <a:lnTo>
                    <a:pt x="343" y="194"/>
                  </a:lnTo>
                  <a:lnTo>
                    <a:pt x="335" y="188"/>
                  </a:lnTo>
                  <a:lnTo>
                    <a:pt x="315" y="188"/>
                  </a:lnTo>
                  <a:lnTo>
                    <a:pt x="300" y="194"/>
                  </a:lnTo>
                  <a:lnTo>
                    <a:pt x="284" y="209"/>
                  </a:lnTo>
                  <a:lnTo>
                    <a:pt x="242" y="261"/>
                  </a:lnTo>
                  <a:lnTo>
                    <a:pt x="146" y="366"/>
                  </a:lnTo>
                  <a:lnTo>
                    <a:pt x="50" y="475"/>
                  </a:lnTo>
                  <a:lnTo>
                    <a:pt x="30" y="505"/>
                  </a:lnTo>
                  <a:lnTo>
                    <a:pt x="17" y="535"/>
                  </a:lnTo>
                  <a:lnTo>
                    <a:pt x="10" y="582"/>
                  </a:lnTo>
                  <a:lnTo>
                    <a:pt x="0" y="646"/>
                  </a:lnTo>
                  <a:lnTo>
                    <a:pt x="0" y="365"/>
                  </a:lnTo>
                  <a:lnTo>
                    <a:pt x="5" y="392"/>
                  </a:lnTo>
                  <a:lnTo>
                    <a:pt x="10" y="404"/>
                  </a:lnTo>
                  <a:lnTo>
                    <a:pt x="20" y="410"/>
                  </a:lnTo>
                  <a:lnTo>
                    <a:pt x="30" y="413"/>
                  </a:lnTo>
                  <a:lnTo>
                    <a:pt x="45" y="413"/>
                  </a:lnTo>
                  <a:lnTo>
                    <a:pt x="60" y="407"/>
                  </a:lnTo>
                  <a:lnTo>
                    <a:pt x="257" y="190"/>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52" name="Freeform 8"/>
            <p:cNvSpPr>
              <a:spLocks/>
            </p:cNvSpPr>
            <p:nvPr/>
          </p:nvSpPr>
          <p:spPr bwMode="auto">
            <a:xfrm>
              <a:off x="222" y="2908"/>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53" name="Freeform 9"/>
            <p:cNvSpPr>
              <a:spLocks/>
            </p:cNvSpPr>
            <p:nvPr/>
          </p:nvSpPr>
          <p:spPr bwMode="auto">
            <a:xfrm>
              <a:off x="222" y="3165"/>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54" name="Freeform 10"/>
            <p:cNvSpPr>
              <a:spLocks/>
            </p:cNvSpPr>
            <p:nvPr/>
          </p:nvSpPr>
          <p:spPr bwMode="auto">
            <a:xfrm>
              <a:off x="222" y="3420"/>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55" name="Freeform 11"/>
            <p:cNvSpPr>
              <a:spLocks/>
            </p:cNvSpPr>
            <p:nvPr/>
          </p:nvSpPr>
          <p:spPr bwMode="auto">
            <a:xfrm>
              <a:off x="222" y="3677"/>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56" name="Freeform 12"/>
            <p:cNvSpPr>
              <a:spLocks/>
            </p:cNvSpPr>
            <p:nvPr/>
          </p:nvSpPr>
          <p:spPr bwMode="auto">
            <a:xfrm>
              <a:off x="301" y="3932"/>
              <a:ext cx="265" cy="392"/>
            </a:xfrm>
            <a:custGeom>
              <a:avLst/>
              <a:gdLst/>
              <a:ahLst/>
              <a:cxnLst>
                <a:cxn ang="0">
                  <a:pos x="264" y="52"/>
                </a:cxn>
                <a:cxn ang="0">
                  <a:pos x="264" y="194"/>
                </a:cxn>
                <a:cxn ang="0">
                  <a:pos x="256" y="188"/>
                </a:cxn>
                <a:cxn ang="0">
                  <a:pos x="236" y="188"/>
                </a:cxn>
                <a:cxn ang="0">
                  <a:pos x="221" y="194"/>
                </a:cxn>
                <a:cxn ang="0">
                  <a:pos x="205" y="209"/>
                </a:cxn>
                <a:cxn ang="0">
                  <a:pos x="162" y="261"/>
                </a:cxn>
                <a:cxn ang="0">
                  <a:pos x="66" y="366"/>
                </a:cxn>
                <a:cxn ang="0">
                  <a:pos x="45" y="391"/>
                </a:cxn>
                <a:cxn ang="0">
                  <a:pos x="0" y="391"/>
                </a:cxn>
                <a:cxn ang="0">
                  <a:pos x="178" y="190"/>
                </a:cxn>
                <a:cxn ang="0">
                  <a:pos x="218" y="138"/>
                </a:cxn>
                <a:cxn ang="0">
                  <a:pos x="233" y="111"/>
                </a:cxn>
                <a:cxn ang="0">
                  <a:pos x="246" y="84"/>
                </a:cxn>
                <a:cxn ang="0">
                  <a:pos x="256" y="39"/>
                </a:cxn>
                <a:cxn ang="0">
                  <a:pos x="264" y="0"/>
                </a:cxn>
                <a:cxn ang="0">
                  <a:pos x="264" y="117"/>
                </a:cxn>
              </a:cxnLst>
              <a:rect l="0" t="0" r="r" b="b"/>
              <a:pathLst>
                <a:path w="265" h="392">
                  <a:moveTo>
                    <a:pt x="264" y="52"/>
                  </a:moveTo>
                  <a:lnTo>
                    <a:pt x="264" y="194"/>
                  </a:lnTo>
                  <a:lnTo>
                    <a:pt x="256" y="188"/>
                  </a:lnTo>
                  <a:lnTo>
                    <a:pt x="236" y="188"/>
                  </a:lnTo>
                  <a:lnTo>
                    <a:pt x="221" y="194"/>
                  </a:lnTo>
                  <a:lnTo>
                    <a:pt x="205" y="209"/>
                  </a:lnTo>
                  <a:lnTo>
                    <a:pt x="162" y="261"/>
                  </a:lnTo>
                  <a:lnTo>
                    <a:pt x="66" y="366"/>
                  </a:lnTo>
                  <a:lnTo>
                    <a:pt x="45" y="391"/>
                  </a:lnTo>
                  <a:lnTo>
                    <a:pt x="0" y="391"/>
                  </a:lnTo>
                  <a:lnTo>
                    <a:pt x="178" y="190"/>
                  </a:lnTo>
                  <a:lnTo>
                    <a:pt x="218" y="138"/>
                  </a:lnTo>
                  <a:lnTo>
                    <a:pt x="233" y="111"/>
                  </a:lnTo>
                  <a:lnTo>
                    <a:pt x="246" y="84"/>
                  </a:lnTo>
                  <a:lnTo>
                    <a:pt x="256" y="39"/>
                  </a:lnTo>
                  <a:lnTo>
                    <a:pt x="264" y="0"/>
                  </a:lnTo>
                  <a:lnTo>
                    <a:pt x="264"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57" name="Freeform 13"/>
            <p:cNvSpPr>
              <a:spLocks/>
            </p:cNvSpPr>
            <p:nvPr/>
          </p:nvSpPr>
          <p:spPr bwMode="auto">
            <a:xfrm>
              <a:off x="222" y="2366"/>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58" name="Freeform 14"/>
            <p:cNvSpPr>
              <a:spLocks/>
            </p:cNvSpPr>
            <p:nvPr/>
          </p:nvSpPr>
          <p:spPr bwMode="auto">
            <a:xfrm>
              <a:off x="222" y="2151"/>
              <a:ext cx="346" cy="575"/>
            </a:xfrm>
            <a:custGeom>
              <a:avLst/>
              <a:gdLst/>
              <a:ahLst/>
              <a:cxnLst>
                <a:cxn ang="0">
                  <a:pos x="345" y="0"/>
                </a:cxn>
                <a:cxn ang="0">
                  <a:pos x="343" y="122"/>
                </a:cxn>
                <a:cxn ang="0">
                  <a:pos x="336" y="116"/>
                </a:cxn>
                <a:cxn ang="0">
                  <a:pos x="315" y="116"/>
                </a:cxn>
                <a:cxn ang="0">
                  <a:pos x="300" y="122"/>
                </a:cxn>
                <a:cxn ang="0">
                  <a:pos x="285" y="137"/>
                </a:cxn>
                <a:cxn ang="0">
                  <a:pos x="242" y="188"/>
                </a:cxn>
                <a:cxn ang="0">
                  <a:pos x="146" y="294"/>
                </a:cxn>
                <a:cxn ang="0">
                  <a:pos x="50" y="403"/>
                </a:cxn>
                <a:cxn ang="0">
                  <a:pos x="30" y="433"/>
                </a:cxn>
                <a:cxn ang="0">
                  <a:pos x="17" y="463"/>
                </a:cxn>
                <a:cxn ang="0">
                  <a:pos x="10" y="510"/>
                </a:cxn>
                <a:cxn ang="0">
                  <a:pos x="0" y="574"/>
                </a:cxn>
                <a:cxn ang="0">
                  <a:pos x="0" y="293"/>
                </a:cxn>
                <a:cxn ang="0">
                  <a:pos x="5" y="320"/>
                </a:cxn>
                <a:cxn ang="0">
                  <a:pos x="10" y="332"/>
                </a:cxn>
                <a:cxn ang="0">
                  <a:pos x="20" y="338"/>
                </a:cxn>
                <a:cxn ang="0">
                  <a:pos x="30" y="341"/>
                </a:cxn>
                <a:cxn ang="0">
                  <a:pos x="45" y="341"/>
                </a:cxn>
                <a:cxn ang="0">
                  <a:pos x="60" y="335"/>
                </a:cxn>
                <a:cxn ang="0">
                  <a:pos x="257" y="117"/>
                </a:cxn>
                <a:cxn ang="0">
                  <a:pos x="298" y="66"/>
                </a:cxn>
                <a:cxn ang="0">
                  <a:pos x="313" y="39"/>
                </a:cxn>
                <a:cxn ang="0">
                  <a:pos x="326" y="12"/>
                </a:cxn>
                <a:cxn ang="0">
                  <a:pos x="329" y="0"/>
                </a:cxn>
                <a:cxn ang="0">
                  <a:pos x="345" y="3"/>
                </a:cxn>
                <a:cxn ang="0">
                  <a:pos x="343" y="45"/>
                </a:cxn>
              </a:cxnLst>
              <a:rect l="0" t="0" r="r" b="b"/>
              <a:pathLst>
                <a:path w="346" h="575">
                  <a:moveTo>
                    <a:pt x="345" y="0"/>
                  </a:moveTo>
                  <a:lnTo>
                    <a:pt x="343" y="122"/>
                  </a:lnTo>
                  <a:lnTo>
                    <a:pt x="336" y="116"/>
                  </a:lnTo>
                  <a:lnTo>
                    <a:pt x="315" y="116"/>
                  </a:lnTo>
                  <a:lnTo>
                    <a:pt x="300" y="122"/>
                  </a:lnTo>
                  <a:lnTo>
                    <a:pt x="285" y="137"/>
                  </a:lnTo>
                  <a:lnTo>
                    <a:pt x="242" y="188"/>
                  </a:lnTo>
                  <a:lnTo>
                    <a:pt x="146" y="294"/>
                  </a:lnTo>
                  <a:lnTo>
                    <a:pt x="50" y="403"/>
                  </a:lnTo>
                  <a:lnTo>
                    <a:pt x="30" y="433"/>
                  </a:lnTo>
                  <a:lnTo>
                    <a:pt x="17" y="463"/>
                  </a:lnTo>
                  <a:lnTo>
                    <a:pt x="10" y="510"/>
                  </a:lnTo>
                  <a:lnTo>
                    <a:pt x="0" y="574"/>
                  </a:lnTo>
                  <a:lnTo>
                    <a:pt x="0" y="293"/>
                  </a:lnTo>
                  <a:lnTo>
                    <a:pt x="5" y="320"/>
                  </a:lnTo>
                  <a:lnTo>
                    <a:pt x="10" y="332"/>
                  </a:lnTo>
                  <a:lnTo>
                    <a:pt x="20" y="338"/>
                  </a:lnTo>
                  <a:lnTo>
                    <a:pt x="30" y="341"/>
                  </a:lnTo>
                  <a:lnTo>
                    <a:pt x="45" y="341"/>
                  </a:lnTo>
                  <a:lnTo>
                    <a:pt x="60" y="335"/>
                  </a:lnTo>
                  <a:lnTo>
                    <a:pt x="257" y="117"/>
                  </a:lnTo>
                  <a:lnTo>
                    <a:pt x="298" y="66"/>
                  </a:lnTo>
                  <a:lnTo>
                    <a:pt x="313" y="39"/>
                  </a:lnTo>
                  <a:lnTo>
                    <a:pt x="326" y="12"/>
                  </a:lnTo>
                  <a:lnTo>
                    <a:pt x="329" y="0"/>
                  </a:lnTo>
                  <a:lnTo>
                    <a:pt x="345" y="3"/>
                  </a:lnTo>
                  <a:lnTo>
                    <a:pt x="343" y="45"/>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59" name="Rectangle 15"/>
            <p:cNvSpPr>
              <a:spLocks noChangeArrowheads="1"/>
            </p:cNvSpPr>
            <p:nvPr/>
          </p:nvSpPr>
          <p:spPr bwMode="auto">
            <a:xfrm>
              <a:off x="453" y="-3"/>
              <a:ext cx="114" cy="2170"/>
            </a:xfrm>
            <a:prstGeom prst="rect">
              <a:avLst/>
            </a:prstGeom>
            <a:gradFill rotWithShape="0">
              <a:gsLst>
                <a:gs pos="0">
                  <a:schemeClr val="accent1"/>
                </a:gs>
                <a:gs pos="100000">
                  <a:schemeClr val="accent1">
                    <a:gamma/>
                    <a:shade val="46275"/>
                    <a:invGamma/>
                  </a:schemeClr>
                </a:gs>
              </a:gsLst>
              <a:lin ang="0" scaled="1"/>
            </a:gradFill>
            <a:ln w="9525">
              <a:noFill/>
              <a:miter lim="800000"/>
              <a:headEnd/>
              <a:tailEnd/>
            </a:ln>
            <a:effectLst/>
          </p:spPr>
          <p:txBody>
            <a:bodyPr/>
            <a:lstStyle/>
            <a:p>
              <a:endParaRPr lang="ru-RU"/>
            </a:p>
          </p:txBody>
        </p:sp>
        <p:sp>
          <p:nvSpPr>
            <p:cNvPr id="31760" name="Rectangle 16"/>
            <p:cNvSpPr>
              <a:spLocks noChangeArrowheads="1"/>
            </p:cNvSpPr>
            <p:nvPr/>
          </p:nvSpPr>
          <p:spPr bwMode="auto">
            <a:xfrm>
              <a:off x="0" y="-3"/>
              <a:ext cx="221" cy="2170"/>
            </a:xfrm>
            <a:prstGeom prst="rect">
              <a:avLst/>
            </a:prstGeom>
            <a:gradFill rotWithShape="0">
              <a:gsLst>
                <a:gs pos="0">
                  <a:schemeClr val="accent1"/>
                </a:gs>
                <a:gs pos="100000">
                  <a:schemeClr val="accent1">
                    <a:gamma/>
                    <a:shade val="46275"/>
                    <a:invGamma/>
                  </a:schemeClr>
                </a:gs>
              </a:gsLst>
              <a:lin ang="0" scaled="1"/>
            </a:gradFill>
            <a:ln w="9525">
              <a:noFill/>
              <a:miter lim="800000"/>
              <a:headEnd/>
              <a:tailEnd/>
            </a:ln>
            <a:effectLst/>
          </p:spPr>
          <p:txBody>
            <a:bodyPr wrap="none" lIns="92075" tIns="46038" rIns="92075" bIns="46038" anchor="ctr"/>
            <a:lstStyle/>
            <a:p>
              <a:pPr eaLnBrk="0" hangingPunct="0">
                <a:spcBef>
                  <a:spcPct val="50000"/>
                </a:spcBef>
              </a:pPr>
              <a:endParaRPr lang="ru-RU" sz="2400"/>
            </a:p>
          </p:txBody>
        </p:sp>
        <p:sp>
          <p:nvSpPr>
            <p:cNvPr id="31761" name="Rectangle 17"/>
            <p:cNvSpPr>
              <a:spLocks noChangeArrowheads="1"/>
            </p:cNvSpPr>
            <p:nvPr/>
          </p:nvSpPr>
          <p:spPr bwMode="auto">
            <a:xfrm>
              <a:off x="222" y="-3"/>
              <a:ext cx="231" cy="2170"/>
            </a:xfrm>
            <a:prstGeom prst="rect">
              <a:avLst/>
            </a:prstGeom>
            <a:gradFill rotWithShape="0">
              <a:gsLst>
                <a:gs pos="0">
                  <a:schemeClr val="accent1">
                    <a:gamma/>
                    <a:shade val="46275"/>
                    <a:invGamma/>
                  </a:schemeClr>
                </a:gs>
                <a:gs pos="100000">
                  <a:schemeClr val="accent1"/>
                </a:gs>
              </a:gsLst>
              <a:lin ang="0" scaled="1"/>
            </a:gradFill>
            <a:ln w="9525">
              <a:noFill/>
              <a:miter lim="800000"/>
              <a:headEnd/>
              <a:tailEnd/>
            </a:ln>
            <a:effectLst/>
          </p:spPr>
          <p:txBody>
            <a:bodyPr/>
            <a:lstStyle/>
            <a:p>
              <a:endParaRPr lang="ru-RU"/>
            </a:p>
          </p:txBody>
        </p:sp>
        <p:sp>
          <p:nvSpPr>
            <p:cNvPr id="31762" name="Rectangle 18"/>
            <p:cNvSpPr>
              <a:spLocks noChangeArrowheads="1"/>
            </p:cNvSpPr>
            <p:nvPr/>
          </p:nvSpPr>
          <p:spPr bwMode="auto">
            <a:xfrm>
              <a:off x="567" y="-3"/>
              <a:ext cx="204" cy="2170"/>
            </a:xfrm>
            <a:prstGeom prst="rect">
              <a:avLst/>
            </a:prstGeom>
            <a:gradFill rotWithShape="0">
              <a:gsLst>
                <a:gs pos="0">
                  <a:schemeClr val="accent1">
                    <a:gamma/>
                    <a:shade val="46275"/>
                    <a:invGamma/>
                  </a:schemeClr>
                </a:gs>
                <a:gs pos="100000">
                  <a:schemeClr val="accent1"/>
                </a:gs>
              </a:gsLst>
              <a:lin ang="0" scaled="1"/>
            </a:gradFill>
            <a:ln w="9525">
              <a:noFill/>
              <a:miter lim="800000"/>
              <a:headEnd/>
              <a:tailEnd/>
            </a:ln>
            <a:effectLst/>
          </p:spPr>
          <p:txBody>
            <a:bodyPr wrap="none" lIns="92075" tIns="46038" rIns="92075" bIns="46038" anchor="ctr"/>
            <a:lstStyle/>
            <a:p>
              <a:pPr eaLnBrk="0" hangingPunct="0">
                <a:spcBef>
                  <a:spcPct val="50000"/>
                </a:spcBef>
              </a:pPr>
              <a:endParaRPr lang="ru-RU" sz="2400"/>
            </a:p>
          </p:txBody>
        </p:sp>
        <p:sp>
          <p:nvSpPr>
            <p:cNvPr id="31763" name="Freeform 19"/>
            <p:cNvSpPr>
              <a:spLocks/>
            </p:cNvSpPr>
            <p:nvPr/>
          </p:nvSpPr>
          <p:spPr bwMode="auto">
            <a:xfrm>
              <a:off x="222" y="497"/>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64" name="Freeform 20"/>
            <p:cNvSpPr>
              <a:spLocks/>
            </p:cNvSpPr>
            <p:nvPr/>
          </p:nvSpPr>
          <p:spPr bwMode="auto">
            <a:xfrm>
              <a:off x="222" y="754"/>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65" name="Freeform 21"/>
            <p:cNvSpPr>
              <a:spLocks/>
            </p:cNvSpPr>
            <p:nvPr/>
          </p:nvSpPr>
          <p:spPr bwMode="auto">
            <a:xfrm>
              <a:off x="222" y="1010"/>
              <a:ext cx="344" cy="645"/>
            </a:xfrm>
            <a:custGeom>
              <a:avLst/>
              <a:gdLst/>
              <a:ahLst/>
              <a:cxnLst>
                <a:cxn ang="0">
                  <a:pos x="343" y="52"/>
                </a:cxn>
                <a:cxn ang="0">
                  <a:pos x="343" y="194"/>
                </a:cxn>
                <a:cxn ang="0">
                  <a:pos x="335" y="188"/>
                </a:cxn>
                <a:cxn ang="0">
                  <a:pos x="315" y="188"/>
                </a:cxn>
                <a:cxn ang="0">
                  <a:pos x="300" y="194"/>
                </a:cxn>
                <a:cxn ang="0">
                  <a:pos x="284" y="209"/>
                </a:cxn>
                <a:cxn ang="0">
                  <a:pos x="242" y="260"/>
                </a:cxn>
                <a:cxn ang="0">
                  <a:pos x="146" y="365"/>
                </a:cxn>
                <a:cxn ang="0">
                  <a:pos x="50" y="473"/>
                </a:cxn>
                <a:cxn ang="0">
                  <a:pos x="30" y="504"/>
                </a:cxn>
                <a:cxn ang="0">
                  <a:pos x="17" y="534"/>
                </a:cxn>
                <a:cxn ang="0">
                  <a:pos x="10" y="580"/>
                </a:cxn>
                <a:cxn ang="0">
                  <a:pos x="0" y="644"/>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5">
                  <a:moveTo>
                    <a:pt x="343" y="52"/>
                  </a:moveTo>
                  <a:lnTo>
                    <a:pt x="343" y="194"/>
                  </a:lnTo>
                  <a:lnTo>
                    <a:pt x="335" y="188"/>
                  </a:lnTo>
                  <a:lnTo>
                    <a:pt x="315" y="188"/>
                  </a:lnTo>
                  <a:lnTo>
                    <a:pt x="300" y="194"/>
                  </a:lnTo>
                  <a:lnTo>
                    <a:pt x="284" y="209"/>
                  </a:lnTo>
                  <a:lnTo>
                    <a:pt x="242" y="260"/>
                  </a:lnTo>
                  <a:lnTo>
                    <a:pt x="146" y="365"/>
                  </a:lnTo>
                  <a:lnTo>
                    <a:pt x="50" y="473"/>
                  </a:lnTo>
                  <a:lnTo>
                    <a:pt x="30" y="504"/>
                  </a:lnTo>
                  <a:lnTo>
                    <a:pt x="17" y="534"/>
                  </a:lnTo>
                  <a:lnTo>
                    <a:pt x="10" y="580"/>
                  </a:lnTo>
                  <a:lnTo>
                    <a:pt x="0" y="644"/>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66" name="Freeform 22"/>
            <p:cNvSpPr>
              <a:spLocks/>
            </p:cNvSpPr>
            <p:nvPr/>
          </p:nvSpPr>
          <p:spPr bwMode="auto">
            <a:xfrm>
              <a:off x="222" y="1266"/>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67" name="Freeform 23"/>
            <p:cNvSpPr>
              <a:spLocks/>
            </p:cNvSpPr>
            <p:nvPr/>
          </p:nvSpPr>
          <p:spPr bwMode="auto">
            <a:xfrm>
              <a:off x="222" y="1522"/>
              <a:ext cx="344" cy="647"/>
            </a:xfrm>
            <a:custGeom>
              <a:avLst/>
              <a:gdLst/>
              <a:ahLst/>
              <a:cxnLst>
                <a:cxn ang="0">
                  <a:pos x="343" y="52"/>
                </a:cxn>
                <a:cxn ang="0">
                  <a:pos x="343" y="194"/>
                </a:cxn>
                <a:cxn ang="0">
                  <a:pos x="335" y="188"/>
                </a:cxn>
                <a:cxn ang="0">
                  <a:pos x="315" y="188"/>
                </a:cxn>
                <a:cxn ang="0">
                  <a:pos x="300" y="194"/>
                </a:cxn>
                <a:cxn ang="0">
                  <a:pos x="284" y="209"/>
                </a:cxn>
                <a:cxn ang="0">
                  <a:pos x="242" y="261"/>
                </a:cxn>
                <a:cxn ang="0">
                  <a:pos x="146" y="366"/>
                </a:cxn>
                <a:cxn ang="0">
                  <a:pos x="50" y="475"/>
                </a:cxn>
                <a:cxn ang="0">
                  <a:pos x="30" y="505"/>
                </a:cxn>
                <a:cxn ang="0">
                  <a:pos x="17" y="535"/>
                </a:cxn>
                <a:cxn ang="0">
                  <a:pos x="10" y="582"/>
                </a:cxn>
                <a:cxn ang="0">
                  <a:pos x="0" y="646"/>
                </a:cxn>
                <a:cxn ang="0">
                  <a:pos x="0" y="365"/>
                </a:cxn>
                <a:cxn ang="0">
                  <a:pos x="5" y="392"/>
                </a:cxn>
                <a:cxn ang="0">
                  <a:pos x="10" y="404"/>
                </a:cxn>
                <a:cxn ang="0">
                  <a:pos x="20" y="410"/>
                </a:cxn>
                <a:cxn ang="0">
                  <a:pos x="30" y="413"/>
                </a:cxn>
                <a:cxn ang="0">
                  <a:pos x="45" y="413"/>
                </a:cxn>
                <a:cxn ang="0">
                  <a:pos x="60" y="407"/>
                </a:cxn>
                <a:cxn ang="0">
                  <a:pos x="257" y="190"/>
                </a:cxn>
                <a:cxn ang="0">
                  <a:pos x="297" y="138"/>
                </a:cxn>
                <a:cxn ang="0">
                  <a:pos x="312" y="111"/>
                </a:cxn>
                <a:cxn ang="0">
                  <a:pos x="325" y="84"/>
                </a:cxn>
                <a:cxn ang="0">
                  <a:pos x="335" y="39"/>
                </a:cxn>
                <a:cxn ang="0">
                  <a:pos x="343" y="0"/>
                </a:cxn>
                <a:cxn ang="0">
                  <a:pos x="343" y="117"/>
                </a:cxn>
              </a:cxnLst>
              <a:rect l="0" t="0" r="r" b="b"/>
              <a:pathLst>
                <a:path w="344" h="647">
                  <a:moveTo>
                    <a:pt x="343" y="52"/>
                  </a:moveTo>
                  <a:lnTo>
                    <a:pt x="343" y="194"/>
                  </a:lnTo>
                  <a:lnTo>
                    <a:pt x="335" y="188"/>
                  </a:lnTo>
                  <a:lnTo>
                    <a:pt x="315" y="188"/>
                  </a:lnTo>
                  <a:lnTo>
                    <a:pt x="300" y="194"/>
                  </a:lnTo>
                  <a:lnTo>
                    <a:pt x="284" y="209"/>
                  </a:lnTo>
                  <a:lnTo>
                    <a:pt x="242" y="261"/>
                  </a:lnTo>
                  <a:lnTo>
                    <a:pt x="146" y="366"/>
                  </a:lnTo>
                  <a:lnTo>
                    <a:pt x="50" y="475"/>
                  </a:lnTo>
                  <a:lnTo>
                    <a:pt x="30" y="505"/>
                  </a:lnTo>
                  <a:lnTo>
                    <a:pt x="17" y="535"/>
                  </a:lnTo>
                  <a:lnTo>
                    <a:pt x="10" y="582"/>
                  </a:lnTo>
                  <a:lnTo>
                    <a:pt x="0" y="646"/>
                  </a:lnTo>
                  <a:lnTo>
                    <a:pt x="0" y="365"/>
                  </a:lnTo>
                  <a:lnTo>
                    <a:pt x="5" y="392"/>
                  </a:lnTo>
                  <a:lnTo>
                    <a:pt x="10" y="404"/>
                  </a:lnTo>
                  <a:lnTo>
                    <a:pt x="20" y="410"/>
                  </a:lnTo>
                  <a:lnTo>
                    <a:pt x="30" y="413"/>
                  </a:lnTo>
                  <a:lnTo>
                    <a:pt x="45" y="413"/>
                  </a:lnTo>
                  <a:lnTo>
                    <a:pt x="60" y="407"/>
                  </a:lnTo>
                  <a:lnTo>
                    <a:pt x="257" y="190"/>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68" name="Freeform 24"/>
            <p:cNvSpPr>
              <a:spLocks/>
            </p:cNvSpPr>
            <p:nvPr/>
          </p:nvSpPr>
          <p:spPr bwMode="auto">
            <a:xfrm>
              <a:off x="219" y="4178"/>
              <a:ext cx="349" cy="149"/>
            </a:xfrm>
            <a:custGeom>
              <a:avLst/>
              <a:gdLst/>
              <a:ahLst/>
              <a:cxnLst>
                <a:cxn ang="0">
                  <a:pos x="345" y="52"/>
                </a:cxn>
                <a:cxn ang="0">
                  <a:pos x="348" y="144"/>
                </a:cxn>
                <a:cxn ang="0">
                  <a:pos x="0" y="148"/>
                </a:cxn>
                <a:cxn ang="0">
                  <a:pos x="299" y="143"/>
                </a:cxn>
                <a:cxn ang="0">
                  <a:pos x="315" y="111"/>
                </a:cxn>
                <a:cxn ang="0">
                  <a:pos x="328" y="84"/>
                </a:cxn>
                <a:cxn ang="0">
                  <a:pos x="338" y="39"/>
                </a:cxn>
                <a:cxn ang="0">
                  <a:pos x="345" y="0"/>
                </a:cxn>
                <a:cxn ang="0">
                  <a:pos x="345" y="117"/>
                </a:cxn>
              </a:cxnLst>
              <a:rect l="0" t="0" r="r" b="b"/>
              <a:pathLst>
                <a:path w="349" h="149">
                  <a:moveTo>
                    <a:pt x="345" y="52"/>
                  </a:moveTo>
                  <a:lnTo>
                    <a:pt x="348" y="144"/>
                  </a:lnTo>
                  <a:lnTo>
                    <a:pt x="0" y="148"/>
                  </a:lnTo>
                  <a:lnTo>
                    <a:pt x="299" y="143"/>
                  </a:lnTo>
                  <a:lnTo>
                    <a:pt x="315" y="111"/>
                  </a:lnTo>
                  <a:lnTo>
                    <a:pt x="328" y="84"/>
                  </a:lnTo>
                  <a:lnTo>
                    <a:pt x="338" y="39"/>
                  </a:lnTo>
                  <a:lnTo>
                    <a:pt x="345" y="0"/>
                  </a:lnTo>
                  <a:lnTo>
                    <a:pt x="345"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69" name="Freeform 25"/>
            <p:cNvSpPr>
              <a:spLocks/>
            </p:cNvSpPr>
            <p:nvPr/>
          </p:nvSpPr>
          <p:spPr bwMode="auto">
            <a:xfrm>
              <a:off x="222" y="211"/>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70" name="Freeform 26"/>
            <p:cNvSpPr>
              <a:spLocks/>
            </p:cNvSpPr>
            <p:nvPr/>
          </p:nvSpPr>
          <p:spPr bwMode="auto">
            <a:xfrm>
              <a:off x="222" y="-3"/>
              <a:ext cx="346" cy="574"/>
            </a:xfrm>
            <a:custGeom>
              <a:avLst/>
              <a:gdLst/>
              <a:ahLst/>
              <a:cxnLst>
                <a:cxn ang="0">
                  <a:pos x="345" y="0"/>
                </a:cxn>
                <a:cxn ang="0">
                  <a:pos x="343" y="122"/>
                </a:cxn>
                <a:cxn ang="0">
                  <a:pos x="336" y="116"/>
                </a:cxn>
                <a:cxn ang="0">
                  <a:pos x="315" y="116"/>
                </a:cxn>
                <a:cxn ang="0">
                  <a:pos x="300" y="122"/>
                </a:cxn>
                <a:cxn ang="0">
                  <a:pos x="285" y="137"/>
                </a:cxn>
                <a:cxn ang="0">
                  <a:pos x="242" y="188"/>
                </a:cxn>
                <a:cxn ang="0">
                  <a:pos x="146" y="294"/>
                </a:cxn>
                <a:cxn ang="0">
                  <a:pos x="50" y="402"/>
                </a:cxn>
                <a:cxn ang="0">
                  <a:pos x="30" y="432"/>
                </a:cxn>
                <a:cxn ang="0">
                  <a:pos x="17" y="462"/>
                </a:cxn>
                <a:cxn ang="0">
                  <a:pos x="10" y="509"/>
                </a:cxn>
                <a:cxn ang="0">
                  <a:pos x="0" y="573"/>
                </a:cxn>
                <a:cxn ang="0">
                  <a:pos x="0" y="292"/>
                </a:cxn>
                <a:cxn ang="0">
                  <a:pos x="5" y="319"/>
                </a:cxn>
                <a:cxn ang="0">
                  <a:pos x="10" y="331"/>
                </a:cxn>
                <a:cxn ang="0">
                  <a:pos x="20" y="337"/>
                </a:cxn>
                <a:cxn ang="0">
                  <a:pos x="30" y="340"/>
                </a:cxn>
                <a:cxn ang="0">
                  <a:pos x="45" y="340"/>
                </a:cxn>
                <a:cxn ang="0">
                  <a:pos x="60" y="334"/>
                </a:cxn>
                <a:cxn ang="0">
                  <a:pos x="257" y="117"/>
                </a:cxn>
                <a:cxn ang="0">
                  <a:pos x="298" y="66"/>
                </a:cxn>
                <a:cxn ang="0">
                  <a:pos x="313" y="39"/>
                </a:cxn>
                <a:cxn ang="0">
                  <a:pos x="326" y="12"/>
                </a:cxn>
                <a:cxn ang="0">
                  <a:pos x="329" y="0"/>
                </a:cxn>
                <a:cxn ang="0">
                  <a:pos x="345" y="3"/>
                </a:cxn>
                <a:cxn ang="0">
                  <a:pos x="343" y="45"/>
                </a:cxn>
              </a:cxnLst>
              <a:rect l="0" t="0" r="r" b="b"/>
              <a:pathLst>
                <a:path w="346" h="574">
                  <a:moveTo>
                    <a:pt x="345" y="0"/>
                  </a:moveTo>
                  <a:lnTo>
                    <a:pt x="343" y="122"/>
                  </a:lnTo>
                  <a:lnTo>
                    <a:pt x="336" y="116"/>
                  </a:lnTo>
                  <a:lnTo>
                    <a:pt x="315" y="116"/>
                  </a:lnTo>
                  <a:lnTo>
                    <a:pt x="300" y="122"/>
                  </a:lnTo>
                  <a:lnTo>
                    <a:pt x="285" y="137"/>
                  </a:lnTo>
                  <a:lnTo>
                    <a:pt x="242" y="188"/>
                  </a:lnTo>
                  <a:lnTo>
                    <a:pt x="146" y="294"/>
                  </a:lnTo>
                  <a:lnTo>
                    <a:pt x="50" y="402"/>
                  </a:lnTo>
                  <a:lnTo>
                    <a:pt x="30" y="432"/>
                  </a:lnTo>
                  <a:lnTo>
                    <a:pt x="17" y="462"/>
                  </a:lnTo>
                  <a:lnTo>
                    <a:pt x="10" y="509"/>
                  </a:lnTo>
                  <a:lnTo>
                    <a:pt x="0" y="573"/>
                  </a:lnTo>
                  <a:lnTo>
                    <a:pt x="0" y="292"/>
                  </a:lnTo>
                  <a:lnTo>
                    <a:pt x="5" y="319"/>
                  </a:lnTo>
                  <a:lnTo>
                    <a:pt x="10" y="331"/>
                  </a:lnTo>
                  <a:lnTo>
                    <a:pt x="20" y="337"/>
                  </a:lnTo>
                  <a:lnTo>
                    <a:pt x="30" y="340"/>
                  </a:lnTo>
                  <a:lnTo>
                    <a:pt x="45" y="340"/>
                  </a:lnTo>
                  <a:lnTo>
                    <a:pt x="60" y="334"/>
                  </a:lnTo>
                  <a:lnTo>
                    <a:pt x="257" y="117"/>
                  </a:lnTo>
                  <a:lnTo>
                    <a:pt x="298" y="66"/>
                  </a:lnTo>
                  <a:lnTo>
                    <a:pt x="313" y="39"/>
                  </a:lnTo>
                  <a:lnTo>
                    <a:pt x="326" y="12"/>
                  </a:lnTo>
                  <a:lnTo>
                    <a:pt x="329" y="0"/>
                  </a:lnTo>
                  <a:lnTo>
                    <a:pt x="345" y="3"/>
                  </a:lnTo>
                  <a:lnTo>
                    <a:pt x="343" y="45"/>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71" name="Freeform 27"/>
            <p:cNvSpPr>
              <a:spLocks/>
            </p:cNvSpPr>
            <p:nvPr/>
          </p:nvSpPr>
          <p:spPr bwMode="auto">
            <a:xfrm>
              <a:off x="224" y="-6"/>
              <a:ext cx="154" cy="294"/>
            </a:xfrm>
            <a:custGeom>
              <a:avLst/>
              <a:gdLst/>
              <a:ahLst/>
              <a:cxnLst>
                <a:cxn ang="0">
                  <a:pos x="153" y="3"/>
                </a:cxn>
                <a:cxn ang="0">
                  <a:pos x="50" y="122"/>
                </a:cxn>
                <a:cxn ang="0">
                  <a:pos x="30" y="152"/>
                </a:cxn>
                <a:cxn ang="0">
                  <a:pos x="17" y="182"/>
                </a:cxn>
                <a:cxn ang="0">
                  <a:pos x="10" y="229"/>
                </a:cxn>
                <a:cxn ang="0">
                  <a:pos x="0" y="293"/>
                </a:cxn>
                <a:cxn ang="0">
                  <a:pos x="0" y="12"/>
                </a:cxn>
                <a:cxn ang="0">
                  <a:pos x="5" y="39"/>
                </a:cxn>
                <a:cxn ang="0">
                  <a:pos x="10" y="51"/>
                </a:cxn>
                <a:cxn ang="0">
                  <a:pos x="20" y="57"/>
                </a:cxn>
                <a:cxn ang="0">
                  <a:pos x="30" y="60"/>
                </a:cxn>
                <a:cxn ang="0">
                  <a:pos x="45" y="60"/>
                </a:cxn>
                <a:cxn ang="0">
                  <a:pos x="60" y="54"/>
                </a:cxn>
                <a:cxn ang="0">
                  <a:pos x="110" y="0"/>
                </a:cxn>
              </a:cxnLst>
              <a:rect l="0" t="0" r="r" b="b"/>
              <a:pathLst>
                <a:path w="154" h="294">
                  <a:moveTo>
                    <a:pt x="153" y="3"/>
                  </a:moveTo>
                  <a:lnTo>
                    <a:pt x="50" y="122"/>
                  </a:lnTo>
                  <a:lnTo>
                    <a:pt x="30" y="152"/>
                  </a:lnTo>
                  <a:lnTo>
                    <a:pt x="17" y="182"/>
                  </a:lnTo>
                  <a:lnTo>
                    <a:pt x="10" y="229"/>
                  </a:lnTo>
                  <a:lnTo>
                    <a:pt x="0" y="293"/>
                  </a:lnTo>
                  <a:lnTo>
                    <a:pt x="0" y="12"/>
                  </a:lnTo>
                  <a:lnTo>
                    <a:pt x="5" y="39"/>
                  </a:lnTo>
                  <a:lnTo>
                    <a:pt x="10" y="51"/>
                  </a:lnTo>
                  <a:lnTo>
                    <a:pt x="20" y="57"/>
                  </a:lnTo>
                  <a:lnTo>
                    <a:pt x="30" y="60"/>
                  </a:lnTo>
                  <a:lnTo>
                    <a:pt x="45" y="60"/>
                  </a:lnTo>
                  <a:lnTo>
                    <a:pt x="60" y="54"/>
                  </a:lnTo>
                  <a:lnTo>
                    <a:pt x="110" y="0"/>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72" name="Freeform 28"/>
            <p:cNvSpPr>
              <a:spLocks/>
            </p:cNvSpPr>
            <p:nvPr/>
          </p:nvSpPr>
          <p:spPr bwMode="auto">
            <a:xfrm>
              <a:off x="222" y="1796"/>
              <a:ext cx="344" cy="646"/>
            </a:xfrm>
            <a:custGeom>
              <a:avLst/>
              <a:gdLst/>
              <a:ahLst/>
              <a:cxnLst>
                <a:cxn ang="0">
                  <a:pos x="343" y="52"/>
                </a:cxn>
                <a:cxn ang="0">
                  <a:pos x="343" y="194"/>
                </a:cxn>
                <a:cxn ang="0">
                  <a:pos x="335" y="188"/>
                </a:cxn>
                <a:cxn ang="0">
                  <a:pos x="315" y="188"/>
                </a:cxn>
                <a:cxn ang="0">
                  <a:pos x="300" y="194"/>
                </a:cxn>
                <a:cxn ang="0">
                  <a:pos x="284" y="209"/>
                </a:cxn>
                <a:cxn ang="0">
                  <a:pos x="242" y="260"/>
                </a:cxn>
                <a:cxn ang="0">
                  <a:pos x="146" y="366"/>
                </a:cxn>
                <a:cxn ang="0">
                  <a:pos x="50" y="474"/>
                </a:cxn>
                <a:cxn ang="0">
                  <a:pos x="30" y="504"/>
                </a:cxn>
                <a:cxn ang="0">
                  <a:pos x="17" y="534"/>
                </a:cxn>
                <a:cxn ang="0">
                  <a:pos x="10" y="581"/>
                </a:cxn>
                <a:cxn ang="0">
                  <a:pos x="0" y="645"/>
                </a:cxn>
                <a:cxn ang="0">
                  <a:pos x="0" y="364"/>
                </a:cxn>
                <a:cxn ang="0">
                  <a:pos x="5" y="391"/>
                </a:cxn>
                <a:cxn ang="0">
                  <a:pos x="10" y="403"/>
                </a:cxn>
                <a:cxn ang="0">
                  <a:pos x="20" y="409"/>
                </a:cxn>
                <a:cxn ang="0">
                  <a:pos x="30" y="412"/>
                </a:cxn>
                <a:cxn ang="0">
                  <a:pos x="45" y="412"/>
                </a:cxn>
                <a:cxn ang="0">
                  <a:pos x="60" y="406"/>
                </a:cxn>
                <a:cxn ang="0">
                  <a:pos x="257" y="189"/>
                </a:cxn>
                <a:cxn ang="0">
                  <a:pos x="297" y="138"/>
                </a:cxn>
                <a:cxn ang="0">
                  <a:pos x="312" y="111"/>
                </a:cxn>
                <a:cxn ang="0">
                  <a:pos x="325" y="84"/>
                </a:cxn>
                <a:cxn ang="0">
                  <a:pos x="335" y="39"/>
                </a:cxn>
                <a:cxn ang="0">
                  <a:pos x="343" y="0"/>
                </a:cxn>
                <a:cxn ang="0">
                  <a:pos x="343" y="117"/>
                </a:cxn>
              </a:cxnLst>
              <a:rect l="0" t="0" r="r" b="b"/>
              <a:pathLst>
                <a:path w="344" h="646">
                  <a:moveTo>
                    <a:pt x="343" y="52"/>
                  </a:moveTo>
                  <a:lnTo>
                    <a:pt x="343" y="194"/>
                  </a:lnTo>
                  <a:lnTo>
                    <a:pt x="335" y="188"/>
                  </a:lnTo>
                  <a:lnTo>
                    <a:pt x="315" y="188"/>
                  </a:lnTo>
                  <a:lnTo>
                    <a:pt x="300" y="194"/>
                  </a:lnTo>
                  <a:lnTo>
                    <a:pt x="284" y="209"/>
                  </a:lnTo>
                  <a:lnTo>
                    <a:pt x="242" y="260"/>
                  </a:lnTo>
                  <a:lnTo>
                    <a:pt x="146" y="366"/>
                  </a:lnTo>
                  <a:lnTo>
                    <a:pt x="50" y="474"/>
                  </a:lnTo>
                  <a:lnTo>
                    <a:pt x="30" y="504"/>
                  </a:lnTo>
                  <a:lnTo>
                    <a:pt x="17" y="534"/>
                  </a:lnTo>
                  <a:lnTo>
                    <a:pt x="10" y="581"/>
                  </a:lnTo>
                  <a:lnTo>
                    <a:pt x="0" y="645"/>
                  </a:lnTo>
                  <a:lnTo>
                    <a:pt x="0" y="364"/>
                  </a:lnTo>
                  <a:lnTo>
                    <a:pt x="5" y="391"/>
                  </a:lnTo>
                  <a:lnTo>
                    <a:pt x="10" y="403"/>
                  </a:lnTo>
                  <a:lnTo>
                    <a:pt x="20" y="409"/>
                  </a:lnTo>
                  <a:lnTo>
                    <a:pt x="30" y="412"/>
                  </a:lnTo>
                  <a:lnTo>
                    <a:pt x="45" y="412"/>
                  </a:lnTo>
                  <a:lnTo>
                    <a:pt x="60" y="406"/>
                  </a:lnTo>
                  <a:lnTo>
                    <a:pt x="257" y="189"/>
                  </a:lnTo>
                  <a:lnTo>
                    <a:pt x="297" y="138"/>
                  </a:lnTo>
                  <a:lnTo>
                    <a:pt x="312" y="111"/>
                  </a:lnTo>
                  <a:lnTo>
                    <a:pt x="325" y="84"/>
                  </a:lnTo>
                  <a:lnTo>
                    <a:pt x="335" y="39"/>
                  </a:lnTo>
                  <a:lnTo>
                    <a:pt x="343" y="0"/>
                  </a:lnTo>
                  <a:lnTo>
                    <a:pt x="343" y="117"/>
                  </a:lnTo>
                </a:path>
              </a:pathLst>
            </a:cu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noFill/>
              <a:round/>
              <a:headEnd type="none" w="sm" len="sm"/>
              <a:tailEnd type="none" w="sm" len="sm"/>
            </a:ln>
            <a:effectLst/>
          </p:spPr>
          <p:txBody>
            <a:bodyPr/>
            <a:lstStyle/>
            <a:p>
              <a:endParaRPr lang="ru-RU"/>
            </a:p>
          </p:txBody>
        </p:sp>
        <p:sp>
          <p:nvSpPr>
            <p:cNvPr id="31773" name="Rectangle 29"/>
            <p:cNvSpPr>
              <a:spLocks noChangeArrowheads="1"/>
            </p:cNvSpPr>
            <p:nvPr/>
          </p:nvSpPr>
          <p:spPr bwMode="auto">
            <a:xfrm>
              <a:off x="771" y="0"/>
              <a:ext cx="210" cy="4319"/>
            </a:xfrm>
            <a:prstGeom prst="rect">
              <a:avLst/>
            </a:prstGeom>
            <a:gradFill rotWithShape="0">
              <a:gsLst>
                <a:gs pos="0">
                  <a:schemeClr val="bg1">
                    <a:gamma/>
                    <a:shade val="46275"/>
                    <a:invGamma/>
                  </a:schemeClr>
                </a:gs>
                <a:gs pos="100000">
                  <a:schemeClr val="bg1"/>
                </a:gs>
              </a:gsLst>
              <a:lin ang="0" scaled="1"/>
            </a:gradFill>
            <a:ln w="9525">
              <a:noFill/>
              <a:miter lim="800000"/>
              <a:headEnd/>
              <a:tailEnd/>
            </a:ln>
            <a:effectLst/>
          </p:spPr>
          <p:txBody>
            <a:bodyPr/>
            <a:lstStyle/>
            <a:p>
              <a:endParaRPr lang="ru-RU"/>
            </a:p>
          </p:txBody>
        </p:sp>
        <p:sp>
          <p:nvSpPr>
            <p:cNvPr id="31774" name="Line 30"/>
            <p:cNvSpPr>
              <a:spLocks noChangeShapeType="1"/>
            </p:cNvSpPr>
            <p:nvPr/>
          </p:nvSpPr>
          <p:spPr bwMode="auto">
            <a:xfrm>
              <a:off x="135" y="0"/>
              <a:ext cx="0" cy="4319"/>
            </a:xfrm>
            <a:prstGeom prst="line">
              <a:avLst/>
            </a:prstGeom>
            <a:noFill/>
            <a:ln w="12700" cap="sq">
              <a:solidFill>
                <a:schemeClr val="accent1"/>
              </a:solidFill>
              <a:round/>
              <a:headEnd type="none" w="sm" len="sm"/>
              <a:tailEnd type="none" w="sm" len="sm"/>
            </a:ln>
            <a:effectLst/>
          </p:spPr>
          <p:txBody>
            <a:bodyPr/>
            <a:lstStyle/>
            <a:p>
              <a:endParaRPr lang="ru-RU"/>
            </a:p>
          </p:txBody>
        </p:sp>
        <p:sp>
          <p:nvSpPr>
            <p:cNvPr id="31775" name="Line 31"/>
            <p:cNvSpPr>
              <a:spLocks noChangeShapeType="1"/>
            </p:cNvSpPr>
            <p:nvPr/>
          </p:nvSpPr>
          <p:spPr bwMode="auto">
            <a:xfrm>
              <a:off x="645" y="0"/>
              <a:ext cx="0" cy="4319"/>
            </a:xfrm>
            <a:prstGeom prst="line">
              <a:avLst/>
            </a:prstGeom>
            <a:noFill/>
            <a:ln w="12700" cap="sq">
              <a:solidFill>
                <a:schemeClr val="accent1"/>
              </a:solidFill>
              <a:round/>
              <a:headEnd type="none" w="sm" len="sm"/>
              <a:tailEnd type="none" w="sm" len="sm"/>
            </a:ln>
            <a:effectLst/>
          </p:spPr>
          <p:txBody>
            <a:bodyPr/>
            <a:lstStyle/>
            <a:p>
              <a:endParaRPr lang="ru-RU"/>
            </a:p>
          </p:txBody>
        </p:sp>
      </p:grpSp>
      <p:sp>
        <p:nvSpPr>
          <p:cNvPr id="31776" name="Rectangle 32"/>
          <p:cNvSpPr>
            <a:spLocks noGrp="1" noChangeArrowheads="1"/>
          </p:cNvSpPr>
          <p:nvPr>
            <p:ph type="title"/>
          </p:nvPr>
        </p:nvSpPr>
        <p:spPr bwMode="auto">
          <a:xfrm>
            <a:off x="1500188" y="228600"/>
            <a:ext cx="74914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ru-RU" smtClean="0"/>
              <a:t>Образец заголовка</a:t>
            </a:r>
          </a:p>
        </p:txBody>
      </p:sp>
      <p:sp>
        <p:nvSpPr>
          <p:cNvPr id="31777" name="Rectangle 33"/>
          <p:cNvSpPr>
            <a:spLocks noGrp="1" noChangeArrowheads="1"/>
          </p:cNvSpPr>
          <p:nvPr>
            <p:ph type="body" idx="1"/>
          </p:nvPr>
        </p:nvSpPr>
        <p:spPr bwMode="auto">
          <a:xfrm>
            <a:off x="1500188" y="1524000"/>
            <a:ext cx="7491412" cy="4714875"/>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1778" name="Rectangle 34"/>
          <p:cNvSpPr>
            <a:spLocks noGrp="1" noChangeArrowheads="1"/>
          </p:cNvSpPr>
          <p:nvPr>
            <p:ph type="dt" sz="half" idx="2"/>
          </p:nvPr>
        </p:nvSpPr>
        <p:spPr bwMode="auto">
          <a:xfrm>
            <a:off x="1447800" y="6324600"/>
            <a:ext cx="1409700" cy="49053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kumimoji="0" sz="1400"/>
            </a:lvl1pPr>
          </a:lstStyle>
          <a:p>
            <a:fld id="{5B106E36-FD25-4E2D-B0AA-010F637433A0}" type="datetimeFigureOut">
              <a:rPr lang="ru-RU" smtClean="0"/>
              <a:pPr/>
              <a:t>05.02.2017</a:t>
            </a:fld>
            <a:endParaRPr lang="ru-RU"/>
          </a:p>
        </p:txBody>
      </p:sp>
      <p:sp>
        <p:nvSpPr>
          <p:cNvPr id="31779" name="Rectangle 35"/>
          <p:cNvSpPr>
            <a:spLocks noGrp="1" noChangeArrowheads="1"/>
          </p:cNvSpPr>
          <p:nvPr>
            <p:ph type="ftr" sz="quarter" idx="3"/>
          </p:nvPr>
        </p:nvSpPr>
        <p:spPr bwMode="auto">
          <a:xfrm>
            <a:off x="3733800" y="63246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kumimoji="0" sz="1400"/>
            </a:lvl1pPr>
          </a:lstStyle>
          <a:p>
            <a:endParaRPr lang="ru-RU"/>
          </a:p>
        </p:txBody>
      </p:sp>
      <p:sp>
        <p:nvSpPr>
          <p:cNvPr id="31780" name="Rectangle 36"/>
          <p:cNvSpPr>
            <a:spLocks noGrp="1" noChangeArrowheads="1"/>
          </p:cNvSpPr>
          <p:nvPr>
            <p:ph type="sldNum" sz="quarter" idx="4"/>
          </p:nvPr>
        </p:nvSpPr>
        <p:spPr bwMode="auto">
          <a:xfrm>
            <a:off x="72390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kumimoji="0" sz="1400"/>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fade/>
  </p:transition>
  <p:timing>
    <p:tnLst>
      <p:par>
        <p:cTn id="1" dur="indefinite" restart="never" nodeType="tmRoot"/>
      </p:par>
    </p:tnLst>
  </p:timing>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l"/>
        <a:defRPr sz="3200" b="1">
          <a:solidFill>
            <a:schemeClr val="tx1"/>
          </a:solidFill>
          <a:latin typeface="+mn-lt"/>
          <a:ea typeface="+mn-ea"/>
          <a:cs typeface="+mn-cs"/>
        </a:defRPr>
      </a:lvl1pPr>
      <a:lvl2pPr marL="742950" indent="-285750" algn="l" rtl="0" eaLnBrk="1" fontAlgn="base" hangingPunct="1">
        <a:spcBef>
          <a:spcPct val="20000"/>
        </a:spcBef>
        <a:spcAft>
          <a:spcPct val="0"/>
        </a:spcAft>
        <a:buClr>
          <a:schemeClr val="hlink"/>
        </a:buClr>
        <a:buChar char="–"/>
        <a:defRPr sz="2800" b="1">
          <a:solidFill>
            <a:schemeClr val="tx1"/>
          </a:solidFill>
          <a:latin typeface="+mn-lt"/>
        </a:defRPr>
      </a:lvl2pPr>
      <a:lvl3pPr marL="1143000" indent="-228600" algn="l" rtl="0" eaLnBrk="1" fontAlgn="base" hangingPunct="1">
        <a:spcBef>
          <a:spcPct val="20000"/>
        </a:spcBef>
        <a:spcAft>
          <a:spcPct val="0"/>
        </a:spcAft>
        <a:buClr>
          <a:schemeClr val="hlink"/>
        </a:buClr>
        <a:buChar char="•"/>
        <a:defRPr sz="2400" b="1">
          <a:solidFill>
            <a:schemeClr val="tx1"/>
          </a:solidFill>
          <a:latin typeface="+mn-lt"/>
        </a:defRPr>
      </a:lvl3pPr>
      <a:lvl4pPr marL="1600200" indent="-228600" algn="l" rtl="0" eaLnBrk="1" fontAlgn="base" hangingPunct="1">
        <a:spcBef>
          <a:spcPct val="20000"/>
        </a:spcBef>
        <a:spcAft>
          <a:spcPct val="0"/>
        </a:spcAft>
        <a:buClr>
          <a:schemeClr val="hlink"/>
        </a:buClr>
        <a:buChar char="–"/>
        <a:defRPr sz="2000" b="1">
          <a:solidFill>
            <a:schemeClr val="tx1"/>
          </a:solidFill>
          <a:latin typeface="+mn-lt"/>
        </a:defRPr>
      </a:lvl4pPr>
      <a:lvl5pPr marL="2057400" indent="-228600" algn="l" rtl="0" eaLnBrk="1" fontAlgn="base" hangingPunct="1">
        <a:spcBef>
          <a:spcPct val="20000"/>
        </a:spcBef>
        <a:spcAft>
          <a:spcPct val="0"/>
        </a:spcAft>
        <a:buClr>
          <a:schemeClr val="hlink"/>
        </a:buClr>
        <a:buChar char="•"/>
        <a:defRPr sz="2000" b="1">
          <a:solidFill>
            <a:schemeClr val="tx1"/>
          </a:solidFill>
          <a:latin typeface="+mn-lt"/>
        </a:defRPr>
      </a:lvl5pPr>
      <a:lvl6pPr marL="2514600" indent="-228600" algn="l" rtl="0" eaLnBrk="1" fontAlgn="base" hangingPunct="1">
        <a:spcBef>
          <a:spcPct val="20000"/>
        </a:spcBef>
        <a:spcAft>
          <a:spcPct val="0"/>
        </a:spcAft>
        <a:buClr>
          <a:schemeClr val="hlink"/>
        </a:buClr>
        <a:buChar char="•"/>
        <a:defRPr sz="2000" b="1">
          <a:solidFill>
            <a:schemeClr val="tx1"/>
          </a:solidFill>
          <a:latin typeface="+mn-lt"/>
        </a:defRPr>
      </a:lvl6pPr>
      <a:lvl7pPr marL="2971800" indent="-228600" algn="l" rtl="0" eaLnBrk="1" fontAlgn="base" hangingPunct="1">
        <a:spcBef>
          <a:spcPct val="20000"/>
        </a:spcBef>
        <a:spcAft>
          <a:spcPct val="0"/>
        </a:spcAft>
        <a:buClr>
          <a:schemeClr val="hlink"/>
        </a:buClr>
        <a:buChar char="•"/>
        <a:defRPr sz="2000" b="1">
          <a:solidFill>
            <a:schemeClr val="tx1"/>
          </a:solidFill>
          <a:latin typeface="+mn-lt"/>
        </a:defRPr>
      </a:lvl7pPr>
      <a:lvl8pPr marL="3429000" indent="-228600" algn="l" rtl="0" eaLnBrk="1" fontAlgn="base" hangingPunct="1">
        <a:spcBef>
          <a:spcPct val="20000"/>
        </a:spcBef>
        <a:spcAft>
          <a:spcPct val="0"/>
        </a:spcAft>
        <a:buClr>
          <a:schemeClr val="hlink"/>
        </a:buClr>
        <a:buChar char="•"/>
        <a:defRPr sz="2000" b="1">
          <a:solidFill>
            <a:schemeClr val="tx1"/>
          </a:solidFill>
          <a:latin typeface="+mn-lt"/>
        </a:defRPr>
      </a:lvl8pPr>
      <a:lvl9pPr marL="3886200" indent="-228600" algn="l" rtl="0" eaLnBrk="1" fontAlgn="base" hangingPunct="1">
        <a:spcBef>
          <a:spcPct val="20000"/>
        </a:spcBef>
        <a:spcAft>
          <a:spcPct val="0"/>
        </a:spcAft>
        <a:buClr>
          <a:schemeClr val="hlink"/>
        </a:buClr>
        <a:buChar char="•"/>
        <a:defRPr sz="2000" b="1">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er3ed.qrz.ru/kyuhelbeker.htm" TargetMode="External"/><Relationship Id="rId2" Type="http://schemas.openxmlformats.org/officeDocument/2006/relationships/hyperlink" Target="http://er3ed.qrz.ru/pushkin.htm"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er3ed.qrz.ru/bestuzhev.htm" TargetMode="External"/><Relationship Id="rId2" Type="http://schemas.openxmlformats.org/officeDocument/2006/relationships/hyperlink" Target="http://er3ed.qrz.ru/ryleev.htm" TargetMode="Externa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hyperlink" Target="http://er3ed.qrz.ru/baratynsky.htm"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er3ed.qrz.ru/pushkin.htm"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er3ed.qrz.ru/vyazemsky.htm" TargetMode="External"/><Relationship Id="rId2" Type="http://schemas.openxmlformats.org/officeDocument/2006/relationships/hyperlink" Target="http://er3ed.qrz.ru/pushkin.htm" TargetMode="Externa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620688"/>
            <a:ext cx="5328592" cy="571233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180340" algn="ctr" fontAlgn="base" hangingPunct="0">
              <a:lnSpc>
                <a:spcPct val="115000"/>
              </a:lnSpc>
              <a:spcAft>
                <a:spcPts val="0"/>
              </a:spcAft>
            </a:pPr>
            <a:r>
              <a:rPr lang="ru-RU" sz="4400" b="1" dirty="0" smtClean="0">
                <a:latin typeface="+mj-lt"/>
                <a:ea typeface="Times New Roman"/>
                <a:cs typeface="Times New Roman"/>
              </a:rPr>
              <a:t>Урок литературы                   в 9 классе</a:t>
            </a:r>
          </a:p>
          <a:p>
            <a:pPr algn="ctr"/>
            <a:endParaRPr lang="ru-RU" sz="4400" kern="10" dirty="0" smtClean="0">
              <a:ln w="12700">
                <a:solidFill>
                  <a:srgbClr val="000000"/>
                </a:solidFill>
                <a:round/>
                <a:headEnd/>
                <a:tailEnd/>
              </a:ln>
              <a:gradFill rotWithShape="1">
                <a:gsLst>
                  <a:gs pos="0">
                    <a:srgbClr val="000082"/>
                  </a:gs>
                  <a:gs pos="30000">
                    <a:srgbClr val="66008F"/>
                  </a:gs>
                  <a:gs pos="64999">
                    <a:srgbClr val="BA0066"/>
                  </a:gs>
                  <a:gs pos="89999">
                    <a:srgbClr val="FF0000"/>
                  </a:gs>
                  <a:gs pos="100000">
                    <a:srgbClr val="FF8200"/>
                  </a:gs>
                </a:gsLst>
                <a:lin ang="18900000" scaled="1"/>
              </a:gradFill>
              <a:effectLst>
                <a:outerShdw dist="45791" dir="2021404" algn="ctr" rotWithShape="0">
                  <a:srgbClr val="808080">
                    <a:alpha val="79999"/>
                  </a:srgbClr>
                </a:outerShdw>
              </a:effectLst>
              <a:latin typeface="+mj-lt"/>
              <a:cs typeface="Arial"/>
            </a:endParaRPr>
          </a:p>
          <a:p>
            <a:pPr algn="ctr"/>
            <a:r>
              <a:rPr lang="ru-RU" sz="4400" kern="10" dirty="0" smtClean="0">
                <a:ln w="12700">
                  <a:solidFill>
                    <a:srgbClr val="000000"/>
                  </a:solidFill>
                  <a:round/>
                  <a:headEnd/>
                  <a:tailEnd/>
                </a:ln>
                <a:gradFill rotWithShape="1">
                  <a:gsLst>
                    <a:gs pos="0">
                      <a:srgbClr val="000082"/>
                    </a:gs>
                    <a:gs pos="30000">
                      <a:srgbClr val="66008F"/>
                    </a:gs>
                    <a:gs pos="64999">
                      <a:srgbClr val="BA0066"/>
                    </a:gs>
                    <a:gs pos="89999">
                      <a:srgbClr val="FF0000"/>
                    </a:gs>
                    <a:gs pos="100000">
                      <a:srgbClr val="FF8200"/>
                    </a:gs>
                  </a:gsLst>
                  <a:lin ang="18900000" scaled="1"/>
                </a:gradFill>
                <a:effectLst>
                  <a:outerShdw dist="45791" dir="2021404" algn="ctr" rotWithShape="0">
                    <a:srgbClr val="808080">
                      <a:alpha val="79999"/>
                    </a:srgbClr>
                  </a:outerShdw>
                </a:effectLst>
                <a:latin typeface="+mj-lt"/>
                <a:cs typeface="Arial"/>
              </a:rPr>
              <a:t>Русские поэты I  половины         </a:t>
            </a:r>
          </a:p>
          <a:p>
            <a:pPr algn="ctr"/>
            <a:endParaRPr lang="ru-RU" sz="4400" kern="10" dirty="0" smtClean="0">
              <a:ln w="12700">
                <a:solidFill>
                  <a:srgbClr val="000000"/>
                </a:solidFill>
                <a:round/>
                <a:headEnd/>
                <a:tailEnd/>
              </a:ln>
              <a:gradFill rotWithShape="1">
                <a:gsLst>
                  <a:gs pos="0">
                    <a:srgbClr val="000082"/>
                  </a:gs>
                  <a:gs pos="30000">
                    <a:srgbClr val="66008F"/>
                  </a:gs>
                  <a:gs pos="64999">
                    <a:srgbClr val="BA0066"/>
                  </a:gs>
                  <a:gs pos="89999">
                    <a:srgbClr val="FF0000"/>
                  </a:gs>
                  <a:gs pos="100000">
                    <a:srgbClr val="FF8200"/>
                  </a:gs>
                </a:gsLst>
                <a:lin ang="18900000" scaled="1"/>
              </a:gradFill>
              <a:effectLst>
                <a:outerShdw dist="45791" dir="2021404" algn="ctr" rotWithShape="0">
                  <a:srgbClr val="808080">
                    <a:alpha val="79999"/>
                  </a:srgbClr>
                </a:outerShdw>
              </a:effectLst>
              <a:latin typeface="+mj-lt"/>
              <a:cs typeface="Arial"/>
            </a:endParaRPr>
          </a:p>
          <a:p>
            <a:pPr algn="ctr"/>
            <a:r>
              <a:rPr lang="ru-RU" sz="4400" kern="10" dirty="0" smtClean="0">
                <a:ln w="12700">
                  <a:solidFill>
                    <a:srgbClr val="000000"/>
                  </a:solidFill>
                  <a:round/>
                  <a:headEnd/>
                  <a:tailEnd/>
                </a:ln>
                <a:gradFill rotWithShape="1">
                  <a:gsLst>
                    <a:gs pos="0">
                      <a:srgbClr val="000082"/>
                    </a:gs>
                    <a:gs pos="30000">
                      <a:srgbClr val="66008F"/>
                    </a:gs>
                    <a:gs pos="64999">
                      <a:srgbClr val="BA0066"/>
                    </a:gs>
                    <a:gs pos="89999">
                      <a:srgbClr val="FF0000"/>
                    </a:gs>
                    <a:gs pos="100000">
                      <a:srgbClr val="FF8200"/>
                    </a:gs>
                  </a:gsLst>
                  <a:lin ang="18900000" scaled="1"/>
                </a:gradFill>
                <a:effectLst>
                  <a:outerShdw dist="45791" dir="2021404" algn="ctr" rotWithShape="0">
                    <a:srgbClr val="808080">
                      <a:alpha val="79999"/>
                    </a:srgbClr>
                  </a:outerShdw>
                </a:effectLst>
                <a:latin typeface="+mj-lt"/>
                <a:cs typeface="Arial"/>
              </a:rPr>
              <a:t>XIX века</a:t>
            </a:r>
          </a:p>
          <a:p>
            <a:pPr algn="ctr"/>
            <a:endParaRPr lang="ru-RU" sz="4400" b="1" dirty="0">
              <a:solidFill>
                <a:srgbClr val="C00000"/>
              </a:solidFill>
              <a:latin typeface="+mj-lt"/>
              <a:ea typeface="Calibri"/>
              <a:cs typeface="Times New Roman"/>
            </a:endParaRPr>
          </a:p>
        </p:txBody>
      </p:sp>
      <p:pic>
        <p:nvPicPr>
          <p:cNvPr id="3" name="Picture 12" descr="delvig"/>
          <p:cNvPicPr>
            <a:picLocks noChangeAspect="1" noChangeArrowheads="1"/>
          </p:cNvPicPr>
          <p:nvPr/>
        </p:nvPicPr>
        <p:blipFill>
          <a:blip r:embed="rId2" cstate="print"/>
          <a:srcRect/>
          <a:stretch>
            <a:fillRect/>
          </a:stretch>
        </p:blipFill>
        <p:spPr bwMode="auto">
          <a:xfrm>
            <a:off x="323528" y="0"/>
            <a:ext cx="1706563" cy="2133600"/>
          </a:xfrm>
          <a:prstGeom prst="rect">
            <a:avLst/>
          </a:prstGeom>
          <a:noFill/>
          <a:ln w="57150">
            <a:solidFill>
              <a:srgbClr val="FF3300"/>
            </a:solidFill>
            <a:miter lim="800000"/>
            <a:headEnd/>
            <a:tailEnd/>
          </a:ln>
        </p:spPr>
      </p:pic>
      <p:sp>
        <p:nvSpPr>
          <p:cNvPr id="4" name="Text Box 14"/>
          <p:cNvSpPr txBox="1">
            <a:spLocks noChangeArrowheads="1"/>
          </p:cNvSpPr>
          <p:nvPr/>
        </p:nvSpPr>
        <p:spPr bwMode="auto">
          <a:xfrm>
            <a:off x="395536" y="2348880"/>
            <a:ext cx="1676677" cy="369332"/>
          </a:xfrm>
          <a:prstGeom prst="rect">
            <a:avLst/>
          </a:prstGeom>
          <a:noFill/>
          <a:ln w="9525">
            <a:noFill/>
            <a:miter lim="800000"/>
            <a:headEnd/>
            <a:tailEnd/>
          </a:ln>
          <a:effectLst/>
        </p:spPr>
        <p:txBody>
          <a:bodyPr wrap="none">
            <a:spAutoFit/>
          </a:bodyPr>
          <a:lstStyle/>
          <a:p>
            <a:r>
              <a:rPr lang="ru-RU" b="1" dirty="0"/>
              <a:t>А.А. </a:t>
            </a:r>
            <a:r>
              <a:rPr lang="ru-RU" b="1" dirty="0" err="1"/>
              <a:t>Дельвиг</a:t>
            </a:r>
            <a:endParaRPr lang="ru-RU" b="1" dirty="0"/>
          </a:p>
        </p:txBody>
      </p:sp>
      <p:pic>
        <p:nvPicPr>
          <p:cNvPr id="5" name="Picture 8" descr="images"/>
          <p:cNvPicPr>
            <a:picLocks noChangeAspect="1" noChangeArrowheads="1"/>
          </p:cNvPicPr>
          <p:nvPr/>
        </p:nvPicPr>
        <p:blipFill>
          <a:blip r:embed="rId3" cstate="print"/>
          <a:srcRect/>
          <a:stretch>
            <a:fillRect/>
          </a:stretch>
        </p:blipFill>
        <p:spPr bwMode="auto">
          <a:xfrm>
            <a:off x="7092280" y="3645024"/>
            <a:ext cx="1703388" cy="2514600"/>
          </a:xfrm>
          <a:prstGeom prst="rect">
            <a:avLst/>
          </a:prstGeom>
          <a:noFill/>
          <a:ln w="57150">
            <a:solidFill>
              <a:srgbClr val="FF3300"/>
            </a:solidFill>
            <a:miter lim="800000"/>
            <a:headEnd/>
            <a:tailEnd/>
          </a:ln>
        </p:spPr>
      </p:pic>
      <p:sp>
        <p:nvSpPr>
          <p:cNvPr id="6" name="Text Box 18"/>
          <p:cNvSpPr txBox="1">
            <a:spLocks noChangeArrowheads="1"/>
          </p:cNvSpPr>
          <p:nvPr/>
        </p:nvSpPr>
        <p:spPr bwMode="auto">
          <a:xfrm>
            <a:off x="7164288" y="6491287"/>
            <a:ext cx="1608325" cy="369332"/>
          </a:xfrm>
          <a:prstGeom prst="rect">
            <a:avLst/>
          </a:prstGeom>
          <a:noFill/>
          <a:ln w="9525">
            <a:noFill/>
            <a:miter lim="800000"/>
            <a:headEnd/>
            <a:tailEnd/>
          </a:ln>
          <a:effectLst/>
        </p:spPr>
        <p:txBody>
          <a:bodyPr wrap="none">
            <a:spAutoFit/>
          </a:bodyPr>
          <a:lstStyle/>
          <a:p>
            <a:r>
              <a:rPr lang="ru-RU" b="1" dirty="0"/>
              <a:t>К.Ф. Рылеев</a:t>
            </a:r>
          </a:p>
        </p:txBody>
      </p:sp>
      <p:pic>
        <p:nvPicPr>
          <p:cNvPr id="7" name="Picture 7" descr="collection214"/>
          <p:cNvPicPr>
            <a:picLocks noChangeAspect="1" noChangeArrowheads="1"/>
          </p:cNvPicPr>
          <p:nvPr/>
        </p:nvPicPr>
        <p:blipFill>
          <a:blip r:embed="rId4" cstate="print"/>
          <a:srcRect/>
          <a:stretch>
            <a:fillRect/>
          </a:stretch>
        </p:blipFill>
        <p:spPr bwMode="auto">
          <a:xfrm>
            <a:off x="539552" y="3789040"/>
            <a:ext cx="1876425" cy="2438400"/>
          </a:xfrm>
          <a:prstGeom prst="rect">
            <a:avLst/>
          </a:prstGeom>
          <a:noFill/>
          <a:ln w="57150">
            <a:solidFill>
              <a:srgbClr val="FF3300"/>
            </a:solidFill>
            <a:miter lim="800000"/>
            <a:headEnd/>
            <a:tailEnd/>
          </a:ln>
        </p:spPr>
      </p:pic>
      <p:sp>
        <p:nvSpPr>
          <p:cNvPr id="8" name="Прямоугольник 7"/>
          <p:cNvSpPr/>
          <p:nvPr/>
        </p:nvSpPr>
        <p:spPr>
          <a:xfrm>
            <a:off x="539552" y="6488668"/>
            <a:ext cx="2241319" cy="369332"/>
          </a:xfrm>
          <a:prstGeom prst="rect">
            <a:avLst/>
          </a:prstGeom>
        </p:spPr>
        <p:txBody>
          <a:bodyPr wrap="none">
            <a:spAutoFit/>
          </a:bodyPr>
          <a:lstStyle/>
          <a:p>
            <a:r>
              <a:rPr lang="ru-RU" b="1" dirty="0" smtClean="0"/>
              <a:t>Е.А. Баратынский</a:t>
            </a:r>
            <a:endParaRPr lang="ru-RU" b="1" dirty="0"/>
          </a:p>
        </p:txBody>
      </p:sp>
      <p:pic>
        <p:nvPicPr>
          <p:cNvPr id="9" name="Picture 6" descr="batyushkov_konik"/>
          <p:cNvPicPr>
            <a:picLocks noChangeAspect="1" noChangeArrowheads="1"/>
          </p:cNvPicPr>
          <p:nvPr/>
        </p:nvPicPr>
        <p:blipFill>
          <a:blip r:embed="rId5" cstate="print"/>
          <a:srcRect/>
          <a:stretch>
            <a:fillRect/>
          </a:stretch>
        </p:blipFill>
        <p:spPr bwMode="auto">
          <a:xfrm>
            <a:off x="7151687" y="0"/>
            <a:ext cx="1992313" cy="2590800"/>
          </a:xfrm>
          <a:prstGeom prst="rect">
            <a:avLst/>
          </a:prstGeom>
          <a:noFill/>
          <a:ln w="57150">
            <a:solidFill>
              <a:srgbClr val="FF3300"/>
            </a:solidFill>
            <a:miter lim="800000"/>
            <a:headEnd/>
            <a:tailEnd/>
          </a:ln>
        </p:spPr>
      </p:pic>
      <p:sp>
        <p:nvSpPr>
          <p:cNvPr id="10" name="Text Box 16"/>
          <p:cNvSpPr txBox="1">
            <a:spLocks noChangeArrowheads="1"/>
          </p:cNvSpPr>
          <p:nvPr/>
        </p:nvSpPr>
        <p:spPr bwMode="auto">
          <a:xfrm>
            <a:off x="7286625" y="2204864"/>
            <a:ext cx="1857375" cy="366712"/>
          </a:xfrm>
          <a:prstGeom prst="rect">
            <a:avLst/>
          </a:prstGeom>
          <a:noFill/>
          <a:ln w="9525">
            <a:noFill/>
            <a:miter lim="800000"/>
            <a:headEnd/>
            <a:tailEnd/>
          </a:ln>
          <a:effectLst/>
        </p:spPr>
        <p:txBody>
          <a:bodyPr wrap="none">
            <a:spAutoFit/>
          </a:bodyPr>
          <a:lstStyle/>
          <a:p>
            <a:r>
              <a:rPr lang="ru-RU" dirty="0">
                <a:solidFill>
                  <a:schemeClr val="accent2"/>
                </a:solidFill>
              </a:rPr>
              <a:t>К.Н. Батюшков</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332656"/>
            <a:ext cx="7776864" cy="1323439"/>
          </a:xfrm>
          <a:prstGeom prst="rect">
            <a:avLst/>
          </a:prstGeom>
        </p:spPr>
        <p:txBody>
          <a:bodyPr wrap="square">
            <a:spAutoFit/>
          </a:bodyPr>
          <a:lstStyle/>
          <a:p>
            <a:pPr algn="ctr"/>
            <a:r>
              <a:rPr lang="ru-RU" sz="4000" b="1" dirty="0" smtClean="0">
                <a:effectLst>
                  <a:outerShdw blurRad="38100" dist="38100" dir="2700000" algn="tl">
                    <a:srgbClr val="C0C0C0"/>
                  </a:outerShdw>
                </a:effectLst>
                <a:latin typeface="+mj-lt"/>
                <a:cs typeface="Arial" pitchFamily="34" charset="0"/>
              </a:rPr>
              <a:t>Константин Николаевич Батюшков</a:t>
            </a:r>
            <a:endParaRPr lang="ru-RU" sz="4000" b="1" dirty="0">
              <a:effectLst>
                <a:outerShdw blurRad="38100" dist="38100" dir="2700000" algn="tl">
                  <a:srgbClr val="C0C0C0"/>
                </a:outerShdw>
              </a:effectLst>
              <a:latin typeface="+mj-lt"/>
              <a:cs typeface="Arial" pitchFamily="34" charset="0"/>
            </a:endParaRPr>
          </a:p>
        </p:txBody>
      </p:sp>
      <p:pic>
        <p:nvPicPr>
          <p:cNvPr id="3" name="Picture 7" descr="Константин Батюшков"/>
          <p:cNvPicPr>
            <a:picLocks noChangeAspect="1" noChangeArrowheads="1"/>
          </p:cNvPicPr>
          <p:nvPr/>
        </p:nvPicPr>
        <p:blipFill>
          <a:blip r:embed="rId2" cstate="print"/>
          <a:srcRect/>
          <a:stretch>
            <a:fillRect/>
          </a:stretch>
        </p:blipFill>
        <p:spPr bwMode="auto">
          <a:xfrm>
            <a:off x="1187624" y="1700808"/>
            <a:ext cx="2652712" cy="2952750"/>
          </a:xfrm>
          <a:prstGeom prst="rect">
            <a:avLst/>
          </a:prstGeom>
          <a:noFill/>
          <a:ln w="9525">
            <a:noFill/>
            <a:miter lim="800000"/>
            <a:headEnd/>
            <a:tailEnd/>
          </a:ln>
        </p:spPr>
      </p:pic>
      <p:sp>
        <p:nvSpPr>
          <p:cNvPr id="4" name="Прямоугольник 3"/>
          <p:cNvSpPr/>
          <p:nvPr/>
        </p:nvSpPr>
        <p:spPr>
          <a:xfrm>
            <a:off x="2051720" y="4797152"/>
            <a:ext cx="1620957" cy="369332"/>
          </a:xfrm>
          <a:prstGeom prst="rect">
            <a:avLst/>
          </a:prstGeom>
        </p:spPr>
        <p:txBody>
          <a:bodyPr wrap="none">
            <a:spAutoFit/>
          </a:bodyPr>
          <a:lstStyle/>
          <a:p>
            <a:r>
              <a:rPr lang="ru-RU" b="1" i="1" dirty="0" smtClean="0"/>
              <a:t>(1787 – 1855)</a:t>
            </a:r>
            <a:endParaRPr lang="ru-RU" b="1" i="1" dirty="0"/>
          </a:p>
        </p:txBody>
      </p:sp>
      <p:sp>
        <p:nvSpPr>
          <p:cNvPr id="5" name="Прямоугольник 4"/>
          <p:cNvSpPr/>
          <p:nvPr/>
        </p:nvSpPr>
        <p:spPr>
          <a:xfrm>
            <a:off x="3995936" y="1988840"/>
            <a:ext cx="4932040" cy="2062103"/>
          </a:xfrm>
          <a:prstGeom prst="rect">
            <a:avLst/>
          </a:prstGeom>
        </p:spPr>
        <p:txBody>
          <a:bodyPr wrap="square">
            <a:spAutoFit/>
          </a:bodyPr>
          <a:lstStyle/>
          <a:p>
            <a:pPr>
              <a:lnSpc>
                <a:spcPct val="150000"/>
              </a:lnSpc>
            </a:pPr>
            <a:r>
              <a:rPr lang="ru-RU" sz="3200" b="1" dirty="0" smtClean="0">
                <a:solidFill>
                  <a:srgbClr val="FF0000"/>
                </a:solidFill>
              </a:rPr>
              <a:t>Что за чудотворец этот </a:t>
            </a:r>
          </a:p>
          <a:p>
            <a:pPr>
              <a:lnSpc>
                <a:spcPct val="150000"/>
              </a:lnSpc>
            </a:pPr>
            <a:r>
              <a:rPr lang="ru-RU" sz="3200" b="1" dirty="0" smtClean="0">
                <a:solidFill>
                  <a:srgbClr val="FF0000"/>
                </a:solidFill>
              </a:rPr>
              <a:t>Батюшков.        </a:t>
            </a:r>
          </a:p>
          <a:p>
            <a:r>
              <a:rPr lang="ru-RU" sz="3200" b="1" dirty="0" smtClean="0">
                <a:solidFill>
                  <a:srgbClr val="FF0000"/>
                </a:solidFill>
              </a:rPr>
              <a:t>              А. С. Пушкин.</a:t>
            </a:r>
            <a:endParaRPr lang="ru-RU" sz="3200" b="1" dirty="0">
              <a:solidFill>
                <a:srgbClr val="FF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easyengl.ucoz.ru/_ld/29/58473899.jpg"/>
          <p:cNvPicPr>
            <a:picLocks noChangeAspect="1" noChangeArrowheads="1"/>
          </p:cNvPicPr>
          <p:nvPr/>
        </p:nvPicPr>
        <p:blipFill>
          <a:blip r:embed="rId2" cstate="print"/>
          <a:srcRect/>
          <a:stretch>
            <a:fillRect/>
          </a:stretch>
        </p:blipFill>
        <p:spPr bwMode="auto">
          <a:xfrm>
            <a:off x="0" y="0"/>
            <a:ext cx="9501752" cy="7117035"/>
          </a:xfrm>
          <a:prstGeom prst="rect">
            <a:avLst/>
          </a:prstGeom>
          <a:noFill/>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27984" y="332656"/>
            <a:ext cx="4572000" cy="594008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sz="2000" b="1" dirty="0" smtClean="0">
                <a:latin typeface="Times New Roman" pitchFamily="18" charset="0"/>
              </a:rPr>
              <a:t>Батюшков родился 18 (29) мая 1787 года в Вологде. Он воспитывался в частных пансионах Петербурга, откуда вынес хорошее знание иностранных языков, в особенности французского. По выходе из пансиона в 1803 г. Батюшков поступил на службу в Министерство народного просвещения. В 1807 г. он ополченцем принимает участие в войне с наполеоновской Францией и получает тяжелое ранение. Отечественная война 1812 г. вызвала в нем прилив патриотических чувств. В письме к одному из своих друзей Батюшков сообщал: «Я решился, и твёрдо решился, отправиться в армию, куда и долг призывает, и рассудок , и сердце…»</a:t>
            </a:r>
            <a:endParaRPr lang="ru-RU" sz="2000" b="1" dirty="0">
              <a:latin typeface="Times New Roman" pitchFamily="18" charset="0"/>
            </a:endParaRPr>
          </a:p>
        </p:txBody>
      </p:sp>
      <p:pic>
        <p:nvPicPr>
          <p:cNvPr id="3" name="Picture 5" descr="3[1]"/>
          <p:cNvPicPr>
            <a:picLocks noChangeAspect="1" noChangeArrowheads="1"/>
          </p:cNvPicPr>
          <p:nvPr/>
        </p:nvPicPr>
        <p:blipFill>
          <a:blip r:embed="rId2" cstate="print"/>
          <a:srcRect/>
          <a:stretch>
            <a:fillRect/>
          </a:stretch>
        </p:blipFill>
        <p:spPr bwMode="auto">
          <a:xfrm>
            <a:off x="683568" y="908720"/>
            <a:ext cx="3672408" cy="4823768"/>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475656" y="692696"/>
          <a:ext cx="7056784" cy="5616624"/>
        </p:xfrm>
        <a:graphic>
          <a:graphicData uri="http://schemas.openxmlformats.org/drawingml/2006/table">
            <a:tbl>
              <a:tblPr/>
              <a:tblGrid>
                <a:gridCol w="7056784"/>
              </a:tblGrid>
              <a:tr h="5616624">
                <a:tc>
                  <a:txBody>
                    <a:bodyPr/>
                    <a:lstStyle/>
                    <a:p>
                      <a:pPr indent="180340" algn="ctr" fontAlgn="base" hangingPunct="0">
                        <a:lnSpc>
                          <a:spcPct val="115000"/>
                        </a:lnSpc>
                        <a:spcAft>
                          <a:spcPts val="0"/>
                        </a:spcAft>
                      </a:pPr>
                      <a:endParaRPr lang="ru-RU" sz="3200" b="1" dirty="0">
                        <a:solidFill>
                          <a:srgbClr val="C00000"/>
                        </a:solidFill>
                        <a:latin typeface="Calibri"/>
                        <a:ea typeface="Calibri"/>
                        <a:cs typeface="Times New Roman"/>
                      </a:endParaRPr>
                    </a:p>
                  </a:txBody>
                  <a:tcPr marL="114300" marR="114300" marT="0" marB="0">
                    <a:lnL>
                      <a:noFill/>
                    </a:lnL>
                    <a:lnR>
                      <a:noFill/>
                    </a:lnR>
                    <a:lnT>
                      <a:noFill/>
                    </a:lnT>
                    <a:lnB>
                      <a:noFill/>
                    </a:lnB>
                  </a:tcPr>
                </a:tc>
              </a:tr>
            </a:tbl>
          </a:graphicData>
        </a:graphic>
      </p:graphicFrame>
      <p:pic>
        <p:nvPicPr>
          <p:cNvPr id="3" name="Picture 2" descr="clip456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Прямоугольник 3"/>
          <p:cNvSpPr/>
          <p:nvPr/>
        </p:nvSpPr>
        <p:spPr>
          <a:xfrm>
            <a:off x="3923928" y="1052736"/>
            <a:ext cx="4572000" cy="5016758"/>
          </a:xfrm>
          <a:prstGeom prst="rect">
            <a:avLst/>
          </a:prstGeom>
        </p:spPr>
        <p:txBody>
          <a:bodyPr>
            <a:spAutoFit/>
          </a:bodyPr>
          <a:lstStyle/>
          <a:p>
            <a:r>
              <a:rPr lang="ru-RU" sz="2000" b="1" dirty="0" smtClean="0">
                <a:latin typeface="Times New Roman" pitchFamily="18" charset="0"/>
              </a:rPr>
              <a:t>Творческий путь Батюшкова отчетливо делится на два периода, рубежом между ними является 1812 год. Самое раннее из дошедших до нас стихотворений Батюшкова – «Мечта», относится примерно к 1802 или 1803 году. В этом стихотворении мечта признается основным источником поэтического вдохновения: «Мечтанье есть душа поэтов и стихов». </a:t>
            </a:r>
          </a:p>
          <a:p>
            <a:r>
              <a:rPr lang="ru-RU" sz="2000" b="1" dirty="0" smtClean="0">
                <a:latin typeface="Times New Roman" pitchFamily="18" charset="0"/>
              </a:rPr>
              <a:t>В первые десять лет своей поэтической деятельности Батюшков воспевает житейские радости, счастье дружбы и счастье разделенной любви.</a:t>
            </a:r>
            <a:endParaRPr lang="ru-RU" sz="2000" b="1" dirty="0">
              <a:latin typeface="Times New Roman" pitchFamily="18" charset="0"/>
            </a:endParaRPr>
          </a:p>
        </p:txBody>
      </p:sp>
      <p:pic>
        <p:nvPicPr>
          <p:cNvPr id="5" name="Picture 3" descr="13_"/>
          <p:cNvPicPr>
            <a:picLocks noChangeAspect="1" noChangeArrowheads="1"/>
          </p:cNvPicPr>
          <p:nvPr/>
        </p:nvPicPr>
        <p:blipFill>
          <a:blip r:embed="rId3" cstate="print"/>
          <a:srcRect/>
          <a:stretch>
            <a:fillRect/>
          </a:stretch>
        </p:blipFill>
        <p:spPr bwMode="auto">
          <a:xfrm>
            <a:off x="395536" y="1341438"/>
            <a:ext cx="3456384" cy="4175794"/>
          </a:xfrm>
          <a:prstGeom prst="rect">
            <a:avLst/>
          </a:prstGeom>
          <a:noFill/>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59632" y="188640"/>
            <a:ext cx="7704856" cy="132343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sz="2000" b="1" dirty="0" smtClean="0">
                <a:solidFill>
                  <a:srgbClr val="C00000"/>
                </a:solidFill>
                <a:latin typeface="Times New Roman" pitchFamily="18" charset="0"/>
              </a:rPr>
              <a:t>Поэзия Батюшкова всегда окрашивается в романтические, мечтательные тона. В стихах Батюшков воспевает быстротечные наслаждения, любовные забавы, свободу и безмятежность</a:t>
            </a:r>
            <a:r>
              <a:rPr lang="ru-RU" b="1" dirty="0" smtClean="0">
                <a:solidFill>
                  <a:srgbClr val="C00000"/>
                </a:solidFill>
                <a:latin typeface="Times New Roman" pitchFamily="18" charset="0"/>
              </a:rPr>
              <a:t>.</a:t>
            </a:r>
            <a:endParaRPr lang="ru-RU" dirty="0">
              <a:solidFill>
                <a:srgbClr val="C00000"/>
              </a:solidFill>
            </a:endParaRPr>
          </a:p>
        </p:txBody>
      </p:sp>
      <p:sp>
        <p:nvSpPr>
          <p:cNvPr id="4" name="Прямоугольник 3"/>
          <p:cNvSpPr/>
          <p:nvPr/>
        </p:nvSpPr>
        <p:spPr>
          <a:xfrm>
            <a:off x="2699792" y="1533465"/>
            <a:ext cx="4572000" cy="5324535"/>
          </a:xfrm>
          <a:prstGeom prst="rect">
            <a:avLst/>
          </a:prstGeom>
        </p:spPr>
        <p:txBody>
          <a:bodyPr>
            <a:spAutoFit/>
          </a:bodyPr>
          <a:lstStyle/>
          <a:p>
            <a:pPr algn="ctr"/>
            <a:r>
              <a:rPr lang="ru-RU" sz="2000" b="1" dirty="0" smtClean="0">
                <a:latin typeface="Times New Roman" pitchFamily="18" charset="0"/>
              </a:rPr>
              <a:t>Мой гений</a:t>
            </a:r>
          </a:p>
          <a:p>
            <a:r>
              <a:rPr lang="ru-RU" sz="2000" b="1" dirty="0" smtClean="0">
                <a:latin typeface="Times New Roman" pitchFamily="18" charset="0"/>
              </a:rPr>
              <a:t>О, память сердца! Ты сильней</a:t>
            </a:r>
          </a:p>
          <a:p>
            <a:r>
              <a:rPr lang="ru-RU" sz="2000" b="1" dirty="0" smtClean="0">
                <a:latin typeface="Times New Roman" pitchFamily="18" charset="0"/>
              </a:rPr>
              <a:t>Рассудка памяти печальной</a:t>
            </a:r>
          </a:p>
          <a:p>
            <a:r>
              <a:rPr lang="ru-RU" sz="2000" b="1" dirty="0" smtClean="0">
                <a:latin typeface="Times New Roman" pitchFamily="18" charset="0"/>
              </a:rPr>
              <a:t>И часто сладостью своей</a:t>
            </a:r>
          </a:p>
          <a:p>
            <a:r>
              <a:rPr lang="ru-RU" sz="2000" b="1" dirty="0" smtClean="0">
                <a:latin typeface="Times New Roman" pitchFamily="18" charset="0"/>
              </a:rPr>
              <a:t>Меня в стране пленяешь </a:t>
            </a:r>
            <a:r>
              <a:rPr lang="ru-RU" sz="2000" b="1" dirty="0" err="1" smtClean="0">
                <a:latin typeface="Times New Roman" pitchFamily="18" charset="0"/>
              </a:rPr>
              <a:t>дальной</a:t>
            </a:r>
            <a:r>
              <a:rPr lang="ru-RU" sz="2000" b="1" dirty="0" smtClean="0">
                <a:latin typeface="Times New Roman" pitchFamily="18" charset="0"/>
              </a:rPr>
              <a:t>.</a:t>
            </a:r>
          </a:p>
          <a:p>
            <a:r>
              <a:rPr lang="ru-RU" sz="2000" b="1" dirty="0" smtClean="0">
                <a:latin typeface="Times New Roman" pitchFamily="18" charset="0"/>
              </a:rPr>
              <a:t>Я помню голос милых слов,</a:t>
            </a:r>
          </a:p>
          <a:p>
            <a:r>
              <a:rPr lang="ru-RU" sz="2000" b="1" dirty="0" smtClean="0">
                <a:latin typeface="Times New Roman" pitchFamily="18" charset="0"/>
              </a:rPr>
              <a:t>Я помню очи голубые,</a:t>
            </a:r>
          </a:p>
          <a:p>
            <a:r>
              <a:rPr lang="ru-RU" sz="2000" b="1" dirty="0" smtClean="0">
                <a:latin typeface="Times New Roman" pitchFamily="18" charset="0"/>
              </a:rPr>
              <a:t>Я помню локоны златые</a:t>
            </a:r>
          </a:p>
          <a:p>
            <a:r>
              <a:rPr lang="ru-RU" sz="2000" b="1" dirty="0" smtClean="0">
                <a:latin typeface="Times New Roman" pitchFamily="18" charset="0"/>
              </a:rPr>
              <a:t>Небрежно вьющихся власов.</a:t>
            </a:r>
          </a:p>
          <a:p>
            <a:r>
              <a:rPr lang="ru-RU" sz="2000" b="1" dirty="0" smtClean="0">
                <a:latin typeface="Times New Roman" pitchFamily="18" charset="0"/>
              </a:rPr>
              <a:t>Моей пастушки несравненной</a:t>
            </a:r>
          </a:p>
          <a:p>
            <a:r>
              <a:rPr lang="ru-RU" sz="2000" b="1" dirty="0" smtClean="0">
                <a:latin typeface="Times New Roman" pitchFamily="18" charset="0"/>
              </a:rPr>
              <a:t>Я помню весь наряд простой,</a:t>
            </a:r>
          </a:p>
          <a:p>
            <a:r>
              <a:rPr lang="ru-RU" sz="2000" b="1" dirty="0" smtClean="0">
                <a:latin typeface="Times New Roman" pitchFamily="18" charset="0"/>
              </a:rPr>
              <a:t>И образ милый, незабвенный</a:t>
            </a:r>
          </a:p>
          <a:p>
            <a:r>
              <a:rPr lang="ru-RU" sz="2000" b="1" dirty="0" smtClean="0">
                <a:latin typeface="Times New Roman" pitchFamily="18" charset="0"/>
              </a:rPr>
              <a:t>Повсюду странствует со мной.</a:t>
            </a:r>
          </a:p>
          <a:p>
            <a:r>
              <a:rPr lang="ru-RU" sz="2000" b="1" dirty="0" smtClean="0">
                <a:latin typeface="Times New Roman" pitchFamily="18" charset="0"/>
              </a:rPr>
              <a:t>Хранитель гений мой – любовью</a:t>
            </a:r>
          </a:p>
          <a:p>
            <a:r>
              <a:rPr lang="ru-RU" sz="2000" b="1" dirty="0" smtClean="0">
                <a:latin typeface="Times New Roman" pitchFamily="18" charset="0"/>
              </a:rPr>
              <a:t>В утеху дан разлуке он:</a:t>
            </a:r>
          </a:p>
          <a:p>
            <a:r>
              <a:rPr lang="ru-RU" sz="2000" b="1" dirty="0" smtClean="0">
                <a:latin typeface="Times New Roman" pitchFamily="18" charset="0"/>
              </a:rPr>
              <a:t>Засну ль? Приникнет к изголовью</a:t>
            </a:r>
          </a:p>
          <a:p>
            <a:r>
              <a:rPr lang="ru-RU" sz="2000" b="1" dirty="0" smtClean="0">
                <a:latin typeface="Times New Roman" pitchFamily="18" charset="0"/>
              </a:rPr>
              <a:t>И усладит печальный сон.</a:t>
            </a:r>
            <a:endParaRPr lang="ru-RU" sz="2000" b="1" dirty="0">
              <a:latin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88640"/>
            <a:ext cx="7704856" cy="4247317"/>
          </a:xfrm>
          <a:prstGeom prst="rect">
            <a:avLst/>
          </a:prstGeom>
        </p:spPr>
        <p:txBody>
          <a:bodyPr wrap="square">
            <a:spAutoFit/>
          </a:bodyPr>
          <a:lstStyle/>
          <a:p>
            <a:r>
              <a:rPr lang="ru-RU" b="1" dirty="0" smtClean="0">
                <a:latin typeface="+mj-lt"/>
              </a:rPr>
              <a:t>Новые темы и мотивы появляются в лирике Батюшкова военных и послевоенных лет. Картины заграничных походов запечатлены в таких стихотворениях, как «Переход русских войск через Неман 1 января 1813 года» и «Переход через Рейн. 1814». В пору всеобщего народного бедствия поэзия не может воспевать радости жизни, её назначение в ином – сказать об этих бедствиях и страданиях. Поэт не может оставаться в стороне от событий, влияющих на судьбу страны. Свои патриотические чувства он выразил в послании «К Дашкову» (1813), в котором заявил об отказе от прежней тематики своего творчества до тех пор</a:t>
            </a:r>
          </a:p>
          <a:p>
            <a:r>
              <a:rPr lang="ru-RU" b="1" i="1" dirty="0" smtClean="0">
                <a:latin typeface="+mj-lt"/>
              </a:rPr>
              <a:t>...пока на поле чести</a:t>
            </a:r>
          </a:p>
          <a:p>
            <a:r>
              <a:rPr lang="ru-RU" b="1" i="1" dirty="0" smtClean="0">
                <a:latin typeface="+mj-lt"/>
              </a:rPr>
              <a:t>За древний град моих отцов</a:t>
            </a:r>
          </a:p>
          <a:p>
            <a:r>
              <a:rPr lang="ru-RU" b="1" i="1" dirty="0" smtClean="0">
                <a:latin typeface="+mj-lt"/>
              </a:rPr>
              <a:t>Не понесу я в жертву мести</a:t>
            </a:r>
          </a:p>
          <a:p>
            <a:r>
              <a:rPr lang="ru-RU" b="1" i="1" dirty="0" smtClean="0">
                <a:latin typeface="+mj-lt"/>
              </a:rPr>
              <a:t>И жизнь, и к родине любовь</a:t>
            </a:r>
            <a:r>
              <a:rPr lang="ru-RU" i="1" dirty="0" smtClean="0"/>
              <a:t>.</a:t>
            </a:r>
            <a:endParaRPr lang="ru-RU" dirty="0" smtClean="0"/>
          </a:p>
          <a:p>
            <a:endParaRPr lang="ru-RU" b="1" dirty="0">
              <a:latin typeface="+mj-lt"/>
            </a:endParaRPr>
          </a:p>
        </p:txBody>
      </p:sp>
      <p:sp>
        <p:nvSpPr>
          <p:cNvPr id="3" name="Прямоугольник 2"/>
          <p:cNvSpPr/>
          <p:nvPr/>
        </p:nvSpPr>
        <p:spPr>
          <a:xfrm>
            <a:off x="4355976" y="3140968"/>
            <a:ext cx="4788024"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400" b="1" dirty="0" smtClean="0">
                <a:latin typeface="Times New Roman" pitchFamily="18" charset="0"/>
              </a:rPr>
              <a:t>«К Дашкову»</a:t>
            </a:r>
          </a:p>
          <a:p>
            <a:r>
              <a:rPr lang="ru-RU" sz="2400" b="1" dirty="0" smtClean="0">
                <a:latin typeface="Times New Roman" pitchFamily="18" charset="0"/>
              </a:rPr>
              <a:t>Мой друг! Я видел море зла</a:t>
            </a:r>
          </a:p>
          <a:p>
            <a:r>
              <a:rPr lang="ru-RU" sz="2400" b="1" dirty="0" smtClean="0">
                <a:latin typeface="Times New Roman" pitchFamily="18" charset="0"/>
              </a:rPr>
              <a:t>И неба мстительного кары;</a:t>
            </a:r>
          </a:p>
          <a:p>
            <a:r>
              <a:rPr lang="ru-RU" sz="2400" b="1" dirty="0" smtClean="0">
                <a:latin typeface="Times New Roman" pitchFamily="18" charset="0"/>
              </a:rPr>
              <a:t>Врагов неистовых дела,</a:t>
            </a:r>
          </a:p>
          <a:p>
            <a:r>
              <a:rPr lang="ru-RU" sz="2400" b="1" dirty="0" smtClean="0">
                <a:latin typeface="Times New Roman" pitchFamily="18" charset="0"/>
              </a:rPr>
              <a:t>Войну и гибельны пожары.</a:t>
            </a:r>
          </a:p>
          <a:p>
            <a:r>
              <a:rPr lang="ru-RU" sz="2400" b="1" dirty="0" smtClean="0">
                <a:latin typeface="Times New Roman" pitchFamily="18" charset="0"/>
              </a:rPr>
              <a:t>Я видел сонмы богачей,</a:t>
            </a:r>
          </a:p>
          <a:p>
            <a:r>
              <a:rPr lang="ru-RU" sz="2400" b="1" dirty="0" smtClean="0">
                <a:latin typeface="Times New Roman" pitchFamily="18" charset="0"/>
              </a:rPr>
              <a:t>Бегущих в рубищах  </a:t>
            </a:r>
            <a:r>
              <a:rPr lang="ru-RU" sz="2400" b="1" dirty="0" err="1" smtClean="0">
                <a:latin typeface="Times New Roman" pitchFamily="18" charset="0"/>
              </a:rPr>
              <a:t>издранных</a:t>
            </a:r>
            <a:r>
              <a:rPr lang="ru-RU" sz="2400" b="1" dirty="0" smtClean="0">
                <a:latin typeface="Times New Roman" pitchFamily="18" charset="0"/>
              </a:rPr>
              <a:t>.</a:t>
            </a:r>
          </a:p>
          <a:p>
            <a:r>
              <a:rPr lang="ru-RU" sz="2400" b="1" dirty="0" smtClean="0">
                <a:latin typeface="Times New Roman" pitchFamily="18" charset="0"/>
              </a:rPr>
              <a:t>Я видел бледных матерей,</a:t>
            </a:r>
          </a:p>
          <a:p>
            <a:r>
              <a:rPr lang="ru-RU" sz="2400" b="1" dirty="0" smtClean="0">
                <a:latin typeface="Times New Roman" pitchFamily="18" charset="0"/>
              </a:rPr>
              <a:t>Из милой родины изгнанных!</a:t>
            </a:r>
            <a:endParaRPr lang="ru-RU" sz="2400" b="1" dirty="0">
              <a:latin typeface="Times New Roman" pitchFamily="18" charset="0"/>
            </a:endParaRPr>
          </a:p>
        </p:txBody>
      </p:sp>
      <p:sp>
        <p:nvSpPr>
          <p:cNvPr id="57345" name="Rectangle 1"/>
          <p:cNvSpPr>
            <a:spLocks noChangeArrowheads="1"/>
          </p:cNvSpPr>
          <p:nvPr/>
        </p:nvSpPr>
        <p:spPr bwMode="auto">
          <a:xfrm>
            <a:off x="1043608" y="4365104"/>
            <a:ext cx="3240360" cy="2308324"/>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201613" algn="just"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Таким образом, Батюшков становится поэтом-«фронтовиком». Его современников поражала точность изображения войны, дух эпохи, мироощущение русского солдата.</a:t>
            </a:r>
            <a:endParaRPr kumimoji="0" lang="ru-RU"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4499992" y="764704"/>
            <a:ext cx="4427984"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01613" algn="just"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В 1814–1817 гг. к Батюшкову приходит литературный успех и слава «первого поэта» России. Но он пишет все меньше и меньше, и пишет совсем не то, чего от него ожидают. Он отказывается от сатир и эпиграмм. В его творчестве появляются философские и религиозные размышления («К другу», «Надежда»), мотивы трагической любви («Разлука», «Пробуждение», «Элегия») и вечного разлада художника-творца с действительностью («</a:t>
            </a:r>
            <a:r>
              <a:rPr kumimoji="0" lang="ru-RU" sz="20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Гезиод</a:t>
            </a:r>
            <a:r>
              <a:rPr kumimoji="0" lang="ru-RU" sz="2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и </a:t>
            </a:r>
            <a:r>
              <a:rPr kumimoji="0" lang="ru-RU" sz="20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Омир</a:t>
            </a:r>
            <a:r>
              <a:rPr kumimoji="0" lang="ru-RU" sz="2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соперники», «Умирающий </a:t>
            </a:r>
            <a:r>
              <a:rPr kumimoji="0" lang="ru-RU" sz="20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Тасс</a:t>
            </a:r>
            <a:r>
              <a:rPr kumimoji="0" lang="ru-RU" sz="2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t>
            </a:r>
            <a:endParaRPr kumimoji="0" lang="ru-RU"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4" descr="Константин-Батюшков"/>
          <p:cNvPicPr>
            <a:picLocks noChangeAspect="1" noChangeArrowheads="1"/>
          </p:cNvPicPr>
          <p:nvPr/>
        </p:nvPicPr>
        <p:blipFill>
          <a:blip r:embed="rId2" cstate="print"/>
          <a:srcRect/>
          <a:stretch>
            <a:fillRect/>
          </a:stretch>
        </p:blipFill>
        <p:spPr bwMode="auto">
          <a:xfrm>
            <a:off x="539552" y="836712"/>
            <a:ext cx="3648075" cy="4800600"/>
          </a:xfrm>
          <a:prstGeom prst="rect">
            <a:avLst/>
          </a:prstGeom>
          <a:noFill/>
          <a:ln w="57150">
            <a:solidFill>
              <a:schemeClr val="accent2"/>
            </a:solidFill>
            <a:miter lim="800000"/>
            <a:headEnd/>
            <a:tailEnd/>
          </a:ln>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696" y="188640"/>
            <a:ext cx="6048672" cy="6155531"/>
          </a:xfrm>
          <a:prstGeom prst="rect">
            <a:avLst/>
          </a:prstGeom>
        </p:spPr>
        <p:txBody>
          <a:bodyPr wrap="square">
            <a:spAutoFit/>
          </a:bodyPr>
          <a:lstStyle/>
          <a:p>
            <a:r>
              <a:rPr lang="ru-RU" sz="2000" b="1" dirty="0" smtClean="0">
                <a:latin typeface="+mj-lt"/>
              </a:rPr>
              <a:t>Скажи, мудрец младой, что прочно на земле?</a:t>
            </a:r>
          </a:p>
          <a:p>
            <a:r>
              <a:rPr lang="ru-RU" sz="2000" b="1" dirty="0" smtClean="0">
                <a:latin typeface="+mj-lt"/>
              </a:rPr>
              <a:t>Где постоянно жизни счастье?...</a:t>
            </a:r>
          </a:p>
          <a:p>
            <a:endParaRPr lang="ru-RU" sz="2000" b="1" dirty="0" smtClean="0">
              <a:latin typeface="+mj-lt"/>
            </a:endParaRPr>
          </a:p>
          <a:p>
            <a:r>
              <a:rPr lang="ru-RU" sz="2000" b="1" dirty="0" smtClean="0">
                <a:latin typeface="+mj-lt"/>
              </a:rPr>
              <a:t>Так всё здесь суетно в обители сует!</a:t>
            </a:r>
          </a:p>
          <a:p>
            <a:r>
              <a:rPr lang="ru-RU" sz="2000" b="1" dirty="0" smtClean="0">
                <a:latin typeface="+mj-lt"/>
              </a:rPr>
              <a:t>Приязнь и дружество непрочно!</a:t>
            </a:r>
          </a:p>
          <a:p>
            <a:r>
              <a:rPr lang="ru-RU" sz="2000" b="1" dirty="0" smtClean="0">
                <a:latin typeface="+mj-lt"/>
              </a:rPr>
              <a:t>Но где, скажи, мой друг, прямой сияет свет?</a:t>
            </a:r>
          </a:p>
          <a:p>
            <a:r>
              <a:rPr lang="ru-RU" sz="2000" b="1" dirty="0" smtClean="0">
                <a:latin typeface="+mj-lt"/>
              </a:rPr>
              <a:t>Что вечно чисто, непорочно?...</a:t>
            </a:r>
          </a:p>
          <a:p>
            <a:endParaRPr lang="ru-RU" sz="2000" b="1" dirty="0" smtClean="0">
              <a:latin typeface="+mj-lt"/>
            </a:endParaRPr>
          </a:p>
          <a:p>
            <a:r>
              <a:rPr lang="ru-RU" sz="2000" b="1" dirty="0" smtClean="0">
                <a:latin typeface="+mj-lt"/>
              </a:rPr>
              <a:t>Так ум мой посреди сомнений погибал.</a:t>
            </a:r>
          </a:p>
          <a:p>
            <a:r>
              <a:rPr lang="ru-RU" sz="2000" b="1" dirty="0" smtClean="0">
                <a:latin typeface="+mj-lt"/>
              </a:rPr>
              <a:t>Все в жизни прелести сокрылись:</a:t>
            </a:r>
          </a:p>
          <a:p>
            <a:r>
              <a:rPr lang="ru-RU" sz="2000" b="1" dirty="0" smtClean="0">
                <a:latin typeface="+mj-lt"/>
              </a:rPr>
              <a:t>Мой гений в горести светильник погашал,</a:t>
            </a:r>
          </a:p>
          <a:p>
            <a:r>
              <a:rPr lang="ru-RU" sz="2000" b="1" dirty="0" smtClean="0">
                <a:latin typeface="+mj-lt"/>
              </a:rPr>
              <a:t>И музы светлые сокрылись…</a:t>
            </a:r>
          </a:p>
          <a:p>
            <a:endParaRPr lang="ru-RU" sz="2000" b="1" dirty="0" smtClean="0">
              <a:latin typeface="+mj-lt"/>
            </a:endParaRPr>
          </a:p>
          <a:p>
            <a:r>
              <a:rPr lang="ru-RU" sz="2000" b="1" dirty="0" smtClean="0">
                <a:latin typeface="+mj-lt"/>
              </a:rPr>
              <a:t>Ко гробу путь мой весь как солнцем озарен:</a:t>
            </a:r>
          </a:p>
          <a:p>
            <a:r>
              <a:rPr lang="ru-RU" sz="2000" b="1" dirty="0" smtClean="0">
                <a:latin typeface="+mj-lt"/>
              </a:rPr>
              <a:t>Ногой надёжною ступаю</a:t>
            </a:r>
          </a:p>
          <a:p>
            <a:r>
              <a:rPr lang="ru-RU" sz="2000" b="1" dirty="0" smtClean="0">
                <a:latin typeface="+mj-lt"/>
              </a:rPr>
              <a:t>И, с ризы странника свергая прах и тлен,</a:t>
            </a:r>
          </a:p>
          <a:p>
            <a:r>
              <a:rPr lang="ru-RU" sz="2000" b="1" dirty="0" smtClean="0">
                <a:latin typeface="+mj-lt"/>
              </a:rPr>
              <a:t>В мир лучший духом </a:t>
            </a:r>
            <a:r>
              <a:rPr lang="ru-RU" sz="2000" b="1" dirty="0" err="1" smtClean="0">
                <a:latin typeface="+mj-lt"/>
              </a:rPr>
              <a:t>возлетаю</a:t>
            </a:r>
            <a:r>
              <a:rPr lang="ru-RU" sz="2000" b="1" dirty="0" smtClean="0">
                <a:latin typeface="+mj-lt"/>
              </a:rPr>
              <a:t>.</a:t>
            </a:r>
          </a:p>
          <a:p>
            <a:r>
              <a:rPr lang="ru-RU" b="1" dirty="0" smtClean="0">
                <a:latin typeface="+mj-lt"/>
              </a:rPr>
              <a:t>                                                       « К другу»</a:t>
            </a:r>
          </a:p>
          <a:p>
            <a:r>
              <a:rPr lang="ru-RU" b="1" dirty="0" smtClean="0">
                <a:latin typeface="+mj-lt"/>
              </a:rPr>
              <a:t>     Земной мир не сулит счастья, в нём гибнет всё прекрасное: любовь, дружба</a:t>
            </a:r>
            <a:r>
              <a:rPr lang="ru-RU" b="1" dirty="0" smtClean="0">
                <a:solidFill>
                  <a:schemeClr val="accent2"/>
                </a:solidFill>
                <a:latin typeface="+mj-lt"/>
              </a:rPr>
              <a:t>…</a:t>
            </a:r>
            <a:endParaRPr lang="ru-RU" b="1" dirty="0">
              <a:solidFill>
                <a:schemeClr val="accent2"/>
              </a:solidFill>
              <a:latin typeface="+mj-lt"/>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1187624" y="764704"/>
            <a:ext cx="399593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01613" algn="just"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В 1817 году вышел сборник Батюшкова «Опыты в стихах и прозе», имевший большой успех у читателя. В первом, прозаическом томе были собраны очерки, переводы, морально-философские статьи, литературно-теоретические рассуждения, исследования о писателях прошлого, первый в русской литературе искусствоведческий очерк. Во втором томе были объединены стихи, сгруппированные по жанровому признаку.</a:t>
            </a:r>
            <a:endParaRPr kumimoji="0" lang="ru-RU"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4" descr="опыты2"/>
          <p:cNvPicPr>
            <a:picLocks noChangeAspect="1" noChangeArrowheads="1"/>
          </p:cNvPicPr>
          <p:nvPr/>
        </p:nvPicPr>
        <p:blipFill>
          <a:blip r:embed="rId2" cstate="print"/>
          <a:srcRect/>
          <a:stretch>
            <a:fillRect/>
          </a:stretch>
        </p:blipFill>
        <p:spPr bwMode="auto">
          <a:xfrm>
            <a:off x="5220072" y="836712"/>
            <a:ext cx="3654425" cy="5486400"/>
          </a:xfrm>
          <a:prstGeom prst="rect">
            <a:avLst/>
          </a:prstGeom>
          <a:noFill/>
          <a:ln w="57150">
            <a:solidFill>
              <a:srgbClr val="FBC233"/>
            </a:solidFill>
            <a:miter lim="800000"/>
            <a:headEnd/>
            <a:tailEnd/>
          </a:ln>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2123728" y="-87778"/>
            <a:ext cx="5796136"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mj-lt"/>
                <a:ea typeface="Calibri" pitchFamily="34" charset="0"/>
                <a:cs typeface="Times New Roman" pitchFamily="18" charset="0"/>
              </a:rPr>
              <a:t>Батюшков, поэт неповторимого дарования, создал свой художественный мир, в центре которого образ АВТОРА с его романтической мечтой и устремленностью к идеалу («Мечта в мире золотит И от печали </a:t>
            </a:r>
            <a:r>
              <a:rPr kumimoji="0" lang="ru-RU" sz="2800" b="0" i="0" u="none" strike="noStrike" cap="none" normalizeH="0" baseline="0" dirty="0" err="1" smtClean="0">
                <a:ln>
                  <a:noFill/>
                </a:ln>
                <a:solidFill>
                  <a:schemeClr val="tx1"/>
                </a:solidFill>
                <a:effectLst/>
                <a:latin typeface="+mj-lt"/>
                <a:ea typeface="Calibri" pitchFamily="34" charset="0"/>
                <a:cs typeface="Times New Roman" pitchFamily="18" charset="0"/>
              </a:rPr>
              <a:t>злыя</a:t>
            </a:r>
            <a:r>
              <a:rPr kumimoji="0" lang="ru-RU" sz="2800" b="0" i="0" u="none" strike="noStrike" cap="none" normalizeH="0" baseline="0" dirty="0" smtClean="0">
                <a:ln>
                  <a:noFill/>
                </a:ln>
                <a:solidFill>
                  <a:schemeClr val="tx1"/>
                </a:solidFill>
                <a:effectLst/>
                <a:latin typeface="+mj-lt"/>
                <a:ea typeface="Calibri" pitchFamily="34" charset="0"/>
                <a:cs typeface="Times New Roman" pitchFamily="18" charset="0"/>
              </a:rPr>
              <a:t> Мечта нам щит») и реальным миром земных радостей («Я умею наслаждаться, Как ребенок всем играть, И счастлив»), с миром светлых чувств («Только дружба обещает Мне бессмертия венок») и душевной скорби («Печальна опытность открыла Пустыню новую для глаз»).</a:t>
            </a:r>
            <a:endParaRPr kumimoji="0" lang="ru-RU" sz="28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3968" y="260648"/>
            <a:ext cx="4680520" cy="5262979"/>
          </a:xfrm>
          <a:prstGeom prst="rect">
            <a:avLst/>
          </a:prstGeom>
        </p:spPr>
        <p:txBody>
          <a:bodyPr wrap="square">
            <a:spAutoFit/>
          </a:bodyPr>
          <a:lstStyle/>
          <a:p>
            <a:r>
              <a:rPr lang="ru-RU" sz="2400" b="1" dirty="0" smtClean="0">
                <a:latin typeface="Times New Roman" pitchFamily="18" charset="0"/>
              </a:rPr>
              <a:t>С Батюшковым в русскую поэзию вошел стиль «гармонической точности». Много работает поэт  над фонетическим благозвучием русской речи, придает поэтическому языку плавность, мягкость и мелодичность. Батюшков искал созвучий в самой природе родного языка. Именно это достоинство побудило Пушкина отметить: «Что за чудотворец этот Батюшков!»</a:t>
            </a:r>
            <a:endParaRPr lang="ru-RU" sz="2400" b="1" dirty="0">
              <a:latin typeface="Times New Roman" pitchFamily="18" charset="0"/>
            </a:endParaRPr>
          </a:p>
        </p:txBody>
      </p:sp>
      <p:pic>
        <p:nvPicPr>
          <p:cNvPr id="3" name="Picture 4" descr="106413_original"/>
          <p:cNvPicPr>
            <a:picLocks noChangeAspect="1" noChangeArrowheads="1"/>
          </p:cNvPicPr>
          <p:nvPr/>
        </p:nvPicPr>
        <p:blipFill>
          <a:blip r:embed="rId2" cstate="print"/>
          <a:srcRect/>
          <a:stretch>
            <a:fillRect/>
          </a:stretch>
        </p:blipFill>
        <p:spPr bwMode="auto">
          <a:xfrm>
            <a:off x="0" y="3140968"/>
            <a:ext cx="4283968" cy="3484563"/>
          </a:xfrm>
          <a:prstGeom prst="rect">
            <a:avLst/>
          </a:prstGeom>
          <a:noFill/>
          <a:ln w="57150">
            <a:solidFill>
              <a:schemeClr val="accent2"/>
            </a:solidFill>
            <a:miter lim="800000"/>
            <a:headEnd/>
            <a:tailEnd/>
          </a:ln>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0" y="-107722"/>
            <a:ext cx="6156176" cy="6986528"/>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201613" algn="just"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В 1819 г. Батюшков выехал в Италию, к новому месту службы. Но наследственная склонность к душевному заболеванию, служебные неприятности и внутреннее чувство «раздвоенности» привели к тяжелым последствиям: в 1821 году Батюшков начал ощущать признаки мании преследования, ставшей неизлечимой болезнью. Несмотря на заботу друзей, на лечение в лучших клиниках, вернуться к нормальной жизни Батюшкову не удалось. Эта болезнь длилась 33 года. Последние годы он прожил у родственников в Вологде и умер от тифозной горячки.</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Picture 6" descr="024"/>
          <p:cNvPicPr>
            <a:picLocks noChangeAspect="1" noChangeArrowheads="1"/>
          </p:cNvPicPr>
          <p:nvPr/>
        </p:nvPicPr>
        <p:blipFill>
          <a:blip r:embed="rId2" cstate="print"/>
          <a:srcRect/>
          <a:stretch>
            <a:fillRect/>
          </a:stretch>
        </p:blipFill>
        <p:spPr bwMode="auto">
          <a:xfrm>
            <a:off x="6228184" y="4221088"/>
            <a:ext cx="2743200" cy="1884362"/>
          </a:xfrm>
          <a:prstGeom prst="rect">
            <a:avLst/>
          </a:prstGeom>
          <a:noFill/>
        </p:spPr>
      </p:pic>
      <p:pic>
        <p:nvPicPr>
          <p:cNvPr id="5" name="Picture 5" descr="94"/>
          <p:cNvPicPr>
            <a:picLocks noChangeAspect="1" noChangeArrowheads="1"/>
          </p:cNvPicPr>
          <p:nvPr/>
        </p:nvPicPr>
        <p:blipFill>
          <a:blip r:embed="rId3" cstate="print"/>
          <a:srcRect/>
          <a:stretch>
            <a:fillRect/>
          </a:stretch>
        </p:blipFill>
        <p:spPr bwMode="auto">
          <a:xfrm>
            <a:off x="6156175" y="692696"/>
            <a:ext cx="2987825" cy="2241646"/>
          </a:xfrm>
          <a:prstGeom prst="rect">
            <a:avLst/>
          </a:prstGeom>
          <a:noFill/>
          <a:ln w="57150">
            <a:solidFill>
              <a:schemeClr val="accent2"/>
            </a:solidFill>
            <a:miter lim="800000"/>
            <a:headEnd/>
            <a:tailEnd/>
          </a:ln>
        </p:spPr>
      </p:pic>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332656"/>
            <a:ext cx="7884368" cy="1077218"/>
          </a:xfrm>
          <a:prstGeom prst="rect">
            <a:avLst/>
          </a:prstGeom>
        </p:spPr>
        <p:txBody>
          <a:bodyPr wrap="square">
            <a:spAutoFit/>
          </a:bodyPr>
          <a:lstStyle/>
          <a:p>
            <a:pPr algn="ctr"/>
            <a:r>
              <a:rPr lang="ru-RU" sz="3200" b="1" dirty="0" smtClean="0">
                <a:solidFill>
                  <a:srgbClr val="C00000"/>
                </a:solidFill>
              </a:rPr>
              <a:t>Кюхельбекер Вильгельм Карлович (1797 — 1846)</a:t>
            </a:r>
            <a:endParaRPr lang="ru-RU" sz="3200" b="1" dirty="0"/>
          </a:p>
        </p:txBody>
      </p:sp>
      <p:sp>
        <p:nvSpPr>
          <p:cNvPr id="3" name="Прямоугольник 2"/>
          <p:cNvSpPr/>
          <p:nvPr/>
        </p:nvSpPr>
        <p:spPr>
          <a:xfrm>
            <a:off x="5148064" y="1844824"/>
            <a:ext cx="3744416" cy="2554545"/>
          </a:xfrm>
          <a:prstGeom prst="rect">
            <a:avLst/>
          </a:prstGeom>
        </p:spPr>
        <p:txBody>
          <a:bodyPr wrap="square">
            <a:spAutoFit/>
          </a:bodyPr>
          <a:lstStyle/>
          <a:p>
            <a:r>
              <a:rPr lang="ru-RU" sz="3200" dirty="0" smtClean="0"/>
              <a:t>«Мой брат родной по музе, по судьбам», - писал А. С. Пушкин о В. К. Кюхельбекере. </a:t>
            </a:r>
            <a:endParaRPr lang="ru-RU" sz="3200" dirty="0"/>
          </a:p>
        </p:txBody>
      </p:sp>
      <p:pic>
        <p:nvPicPr>
          <p:cNvPr id="65538" name="Picture 2" descr="http://litcult.ru/u/dd/_biografii/1421/foto.jpg"/>
          <p:cNvPicPr>
            <a:picLocks noChangeAspect="1" noChangeArrowheads="1"/>
          </p:cNvPicPr>
          <p:nvPr/>
        </p:nvPicPr>
        <p:blipFill>
          <a:blip r:embed="rId2" cstate="print"/>
          <a:srcRect/>
          <a:stretch>
            <a:fillRect/>
          </a:stretch>
        </p:blipFill>
        <p:spPr bwMode="auto">
          <a:xfrm>
            <a:off x="251520" y="1484784"/>
            <a:ext cx="4572000" cy="5015459"/>
          </a:xfrm>
          <a:prstGeom prst="rect">
            <a:avLst/>
          </a:prstGeom>
          <a:noFill/>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3995936" y="548680"/>
            <a:ext cx="47525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Родился 10 июля (21 по новому стилю) в Петербурге в дворянской семье обрусевших немцев. Детство провел в Эстонии, где семья поселилась после отставки отца.</a:t>
            </a:r>
            <a:endPar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В 1808 был отдан в частный пансион, а через три года поступил в Царскосельский лицей, где его друзьями стали Пушкин и </a:t>
            </a:r>
            <a:r>
              <a:rPr kumimoji="0" lang="ru-RU" sz="20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Дельвиг</a:t>
            </a:r>
            <a:r>
              <a:rPr kumimoji="0" lang="ru-RU"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Picture 10"/>
          <p:cNvPicPr>
            <a:picLocks noChangeAspect="1" noChangeArrowheads="1"/>
          </p:cNvPicPr>
          <p:nvPr/>
        </p:nvPicPr>
        <p:blipFill>
          <a:blip r:embed="rId2" cstate="print"/>
          <a:srcRect/>
          <a:stretch>
            <a:fillRect/>
          </a:stretch>
        </p:blipFill>
        <p:spPr bwMode="auto">
          <a:xfrm>
            <a:off x="467544" y="3789040"/>
            <a:ext cx="3241675" cy="2436812"/>
          </a:xfrm>
          <a:prstGeom prst="rect">
            <a:avLst/>
          </a:prstGeom>
          <a:noFill/>
          <a:ln w="9525">
            <a:noFill/>
            <a:miter lim="800000"/>
            <a:headEnd/>
            <a:tailEnd/>
          </a:ln>
          <a:effectLst/>
        </p:spPr>
      </p:pic>
      <p:sp>
        <p:nvSpPr>
          <p:cNvPr id="6" name="Oval 9" descr="Рисунок1"/>
          <p:cNvSpPr>
            <a:spLocks noChangeArrowheads="1"/>
          </p:cNvSpPr>
          <p:nvPr/>
        </p:nvSpPr>
        <p:spPr bwMode="auto">
          <a:xfrm>
            <a:off x="467544" y="0"/>
            <a:ext cx="3024187" cy="4030365"/>
          </a:xfrm>
          <a:prstGeom prst="ellipse">
            <a:avLst/>
          </a:prstGeom>
          <a:blipFill dpi="0" rotWithShape="1">
            <a:blip r:embed="rId3" cstate="print"/>
            <a:srcRect/>
            <a:stretch>
              <a:fillRect r="-11183"/>
            </a:stretch>
          </a:blipFill>
          <a:ln w="9525">
            <a:solidFill>
              <a:srgbClr val="FFCC00"/>
            </a:solidFill>
            <a:round/>
            <a:headEnd/>
            <a:tailEnd/>
          </a:ln>
          <a:effectLst>
            <a:outerShdw dist="130755" dir="12543276" algn="ctr" rotWithShape="0">
              <a:srgbClr val="FF9900">
                <a:alpha val="50000"/>
              </a:srgbClr>
            </a:outerShdw>
          </a:effectLst>
        </p:spPr>
        <p:txBody>
          <a:bodyPr wrap="none" anchor="ctr"/>
          <a:lstStyle/>
          <a:p>
            <a:endParaRPr lang="ru-RU"/>
          </a:p>
        </p:txBody>
      </p:sp>
      <p:sp>
        <p:nvSpPr>
          <p:cNvPr id="7" name="Прямоугольник 6"/>
          <p:cNvSpPr/>
          <p:nvPr/>
        </p:nvSpPr>
        <p:spPr>
          <a:xfrm>
            <a:off x="539552" y="6309320"/>
            <a:ext cx="3227165" cy="369332"/>
          </a:xfrm>
          <a:prstGeom prst="rect">
            <a:avLst/>
          </a:prstGeom>
        </p:spPr>
        <p:txBody>
          <a:bodyPr wrap="none">
            <a:spAutoFit/>
          </a:bodyPr>
          <a:lstStyle/>
          <a:p>
            <a:r>
              <a:rPr lang="ru-RU" b="1" i="1" dirty="0" smtClean="0">
                <a:latin typeface="Modern No. 20" pitchFamily="18" charset="0"/>
              </a:rPr>
              <a:t>Дом В. Кюхельбекера в г. </a:t>
            </a:r>
            <a:endParaRPr lang="ru-RU" dirty="0"/>
          </a:p>
        </p:txBody>
      </p:sp>
      <p:sp>
        <p:nvSpPr>
          <p:cNvPr id="9" name="Text Box 8"/>
          <p:cNvSpPr txBox="1">
            <a:spLocks noChangeArrowheads="1"/>
          </p:cNvSpPr>
          <p:nvPr/>
        </p:nvSpPr>
        <p:spPr bwMode="auto">
          <a:xfrm>
            <a:off x="4355976" y="4365104"/>
            <a:ext cx="4140200" cy="1190625"/>
          </a:xfrm>
          <a:prstGeom prst="rect">
            <a:avLst/>
          </a:prstGeom>
          <a:solidFill>
            <a:schemeClr val="bg1"/>
          </a:solidFill>
          <a:ln w="9525">
            <a:noFill/>
            <a:miter lim="800000"/>
            <a:headEnd/>
            <a:tailEnd/>
          </a:ln>
          <a:effectLst/>
        </p:spPr>
        <p:txBody>
          <a:bodyPr>
            <a:spAutoFit/>
          </a:bodyPr>
          <a:lstStyle/>
          <a:p>
            <a:r>
              <a:rPr lang="ru-RU" b="1" dirty="0">
                <a:solidFill>
                  <a:srgbClr val="800000"/>
                </a:solidFill>
                <a:latin typeface="Modern No. 20" pitchFamily="18" charset="0"/>
              </a:rPr>
              <a:t>Лицейской жизни милый брат…</a:t>
            </a:r>
          </a:p>
          <a:p>
            <a:r>
              <a:rPr lang="ru-RU" b="1" dirty="0">
                <a:solidFill>
                  <a:srgbClr val="800000"/>
                </a:solidFill>
                <a:latin typeface="Modern No. 20" pitchFamily="18" charset="0"/>
              </a:rPr>
              <a:t>Да сохранит тебя твой добрый гений</a:t>
            </a:r>
          </a:p>
          <a:p>
            <a:r>
              <a:rPr lang="ru-RU" b="1" dirty="0">
                <a:solidFill>
                  <a:srgbClr val="800000"/>
                </a:solidFill>
                <a:latin typeface="Modern No. 20" pitchFamily="18" charset="0"/>
              </a:rPr>
              <a:t>Под бурями и в тишине.</a:t>
            </a:r>
          </a:p>
          <a:p>
            <a:pPr algn="r"/>
            <a:r>
              <a:rPr lang="ru-RU" b="1" dirty="0">
                <a:solidFill>
                  <a:srgbClr val="800000"/>
                </a:solidFill>
                <a:latin typeface="Modern No. 20" pitchFamily="18" charset="0"/>
              </a:rPr>
              <a:t>А.С. Пушкин</a:t>
            </a: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1403648" y="476672"/>
            <a:ext cx="7344816" cy="56015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buNone/>
            </a:pPr>
            <a:r>
              <a:rPr lang="ru-RU" sz="2000" dirty="0" smtClean="0"/>
              <a:t>По окончании Лицея в 1817 году зачислен вместе с А.С.Пушкиным в Коллегию иностранных дел. С 1817 по 1820 год преподавал русский и латинский языки в Благородном пансионе при Главном Педагогическом институте, где среди его учеников были Михаил Глинка и младший брат А.С.Пушкина, Лев. 9 августа 1820 года вышел в отставку. 8 сентября выехал за границу в должности секретаря </a:t>
            </a:r>
            <a:r>
              <a:rPr lang="ru-RU" sz="2000" dirty="0" err="1" smtClean="0"/>
              <a:t>обер-камергера</a:t>
            </a:r>
            <a:r>
              <a:rPr lang="ru-RU" sz="2000" dirty="0" smtClean="0"/>
              <a:t> А. Л. Нарышкина. Побывал в Германии и Южной Франции. В марте 1821 года приехал в Париж, где читал публичные лекции о славянском языке и русской литературе в антимонархическом обществе «</a:t>
            </a:r>
            <a:r>
              <a:rPr lang="ru-RU" sz="2000" dirty="0" err="1" smtClean="0"/>
              <a:t>Атеней</a:t>
            </a:r>
            <a:r>
              <a:rPr lang="ru-RU" sz="2000" dirty="0" smtClean="0"/>
              <a:t>». Лекции были прекращены из-за их «вольнолюбия» по требованию русского посольства. Кюхельбекер вернулся в Россию.</a:t>
            </a:r>
          </a:p>
          <a:p>
            <a:pPr>
              <a:buNone/>
            </a:pPr>
            <a:r>
              <a:rPr lang="ru-RU" sz="2000" dirty="0" smtClean="0"/>
              <a:t>      С конца 1821 года до мая 1822 годах служил чиновником особых поручений при генерале Ермолове на Кавказе, где сошёлся с </a:t>
            </a:r>
            <a:r>
              <a:rPr lang="ru-RU" sz="2000" dirty="0" err="1" smtClean="0"/>
              <a:t>Грибоедовым</a:t>
            </a:r>
            <a:r>
              <a:rPr lang="ru-RU" sz="2000" dirty="0" smtClean="0"/>
              <a:t>.</a:t>
            </a:r>
          </a:p>
          <a:p>
            <a:pPr>
              <a:buNone/>
            </a:pPr>
            <a:r>
              <a:rPr lang="ru-RU" sz="2000" dirty="0" smtClean="0"/>
              <a:t>      После дуэли вышел в отставку и вернулся в Россию.</a:t>
            </a:r>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1331640" y="337879"/>
            <a:ext cx="7632848"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buNone/>
            </a:pPr>
            <a:r>
              <a:rPr lang="ru-RU" sz="2000" dirty="0" smtClean="0">
                <a:latin typeface="+mj-lt"/>
              </a:rPr>
              <a:t>С 1817 года член тайной </a:t>
            </a:r>
            <a:r>
              <a:rPr lang="ru-RU" sz="2000" dirty="0" err="1" smtClean="0">
                <a:latin typeface="+mj-lt"/>
              </a:rPr>
              <a:t>преддекабристской</a:t>
            </a:r>
            <a:r>
              <a:rPr lang="ru-RU" sz="2000" dirty="0" smtClean="0">
                <a:latin typeface="+mj-lt"/>
              </a:rPr>
              <a:t> организации   «Священная артель». За две недели до восстания 14 декабря 1825 г. был введён Рылеевым в Северное общество. Был на Сенатской площади с восставшими, покушался на брата царя (великого князя Михаила Павловича). После поражения восставших предпринял побег за границу, но был опознан и арестован 19 января 1826 года в Варшаве.</a:t>
            </a:r>
          </a:p>
          <a:p>
            <a:pPr>
              <a:buNone/>
            </a:pPr>
            <a:r>
              <a:rPr lang="ru-RU" sz="2000" dirty="0" smtClean="0">
                <a:latin typeface="+mj-lt"/>
              </a:rPr>
              <a:t>       25 января доставлен в Санкт-Петербург в кандалах. Помещен в Петропавловскую крепость 26 января 1826 года.</a:t>
            </a:r>
          </a:p>
          <a:p>
            <a:pPr>
              <a:buNone/>
            </a:pPr>
            <a:r>
              <a:rPr lang="ru-RU" sz="2000" dirty="0" smtClean="0">
                <a:latin typeface="+mj-lt"/>
              </a:rPr>
              <a:t>       Осужден по I разряду 10 июля 1826 года. Приговорён к каторжным работам сроком на 20 лет. 27 июля 1826 года переведён в Кексгольмскую крепость.</a:t>
            </a:r>
          </a:p>
          <a:p>
            <a:pPr>
              <a:buNone/>
            </a:pPr>
            <a:r>
              <a:rPr lang="ru-RU" sz="2000" dirty="0" smtClean="0">
                <a:latin typeface="+mj-lt"/>
              </a:rPr>
              <a:t>       22 августа 1826 года срок каторги был сокращён до 15 лет. 30 апреля 1827 года переведён в Шлиссельбургскую крепость. 12 октября 1827 года по указу царя вместо Сибири отправлен в арестантские роты при </a:t>
            </a:r>
            <a:r>
              <a:rPr lang="ru-RU" sz="2000" dirty="0" err="1" smtClean="0">
                <a:latin typeface="+mj-lt"/>
              </a:rPr>
              <a:t>Динабургской</a:t>
            </a:r>
            <a:r>
              <a:rPr lang="ru-RU" sz="2000" dirty="0" smtClean="0">
                <a:latin typeface="+mj-lt"/>
              </a:rPr>
              <a:t> крепости (ныне в Даугавпилсе, Латвия). 15 апреля 1831 года Кюхельбекер был отправлен в </a:t>
            </a:r>
            <a:r>
              <a:rPr lang="ru-RU" sz="2000" dirty="0" err="1" smtClean="0">
                <a:latin typeface="+mj-lt"/>
              </a:rPr>
              <a:t>Ревель</a:t>
            </a:r>
            <a:r>
              <a:rPr lang="ru-RU" sz="2000" dirty="0" smtClean="0">
                <a:latin typeface="+mj-lt"/>
              </a:rPr>
              <a:t> через Ригу. Из </a:t>
            </a:r>
            <a:r>
              <a:rPr lang="ru-RU" sz="2000" dirty="0" err="1" smtClean="0">
                <a:latin typeface="+mj-lt"/>
              </a:rPr>
              <a:t>Ревеля</a:t>
            </a:r>
            <a:r>
              <a:rPr lang="ru-RU" sz="2000" dirty="0" smtClean="0">
                <a:latin typeface="+mj-lt"/>
              </a:rPr>
              <a:t> 7 октября 1831 года отправлен в Свеаборг.</a:t>
            </a:r>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188640"/>
            <a:ext cx="7632848" cy="6001643"/>
          </a:xfrm>
          <a:prstGeom prst="rect">
            <a:avLst/>
          </a:prstGeom>
        </p:spPr>
        <p:txBody>
          <a:bodyPr wrap="square">
            <a:spAutoFit/>
          </a:bodyPr>
          <a:lstStyle/>
          <a:p>
            <a:pPr>
              <a:buNone/>
            </a:pPr>
            <a:r>
              <a:rPr lang="ru-RU" sz="2400" dirty="0" smtClean="0">
                <a:latin typeface="+mj-lt"/>
              </a:rPr>
              <a:t>Последние 5 лет тюремного заключения жил в Баргузине, вёл большое сельское хозяйство вместе с младшим братом. Открыл бесплатную школу.  Так же, продолжал заниматься литературной деятельностью: писал стихотворения, поэмы, элегии, критические статьи, переводил с европейских и древних языков, завершил «Дневник», этнографический очерк «Жители Забайкалья и </a:t>
            </a:r>
            <a:r>
              <a:rPr lang="ru-RU" sz="2400" dirty="0" err="1" smtClean="0">
                <a:latin typeface="+mj-lt"/>
              </a:rPr>
              <a:t>Закаменья</a:t>
            </a:r>
            <a:r>
              <a:rPr lang="ru-RU" sz="2400" dirty="0" smtClean="0">
                <a:latin typeface="+mj-lt"/>
              </a:rPr>
              <a:t>», поэму «Юрий и Ксения», историческую драму «Падение дома Шуйского», роман «Последний Колонна» и другие. В письме Пушкину сообщил интересные наблюдения о тунгусах.</a:t>
            </a:r>
          </a:p>
          <a:p>
            <a:pPr>
              <a:buNone/>
            </a:pPr>
            <a:r>
              <a:rPr lang="ru-RU" sz="2400" dirty="0" smtClean="0">
                <a:latin typeface="+mj-lt"/>
              </a:rPr>
              <a:t>       По собственной просьбе был переведён в </a:t>
            </a:r>
            <a:r>
              <a:rPr lang="ru-RU" sz="2400" dirty="0" err="1" smtClean="0">
                <a:latin typeface="+mj-lt"/>
              </a:rPr>
              <a:t>Акшинскую</a:t>
            </a:r>
            <a:r>
              <a:rPr lang="ru-RU" sz="2400" dirty="0" smtClean="0">
                <a:latin typeface="+mj-lt"/>
              </a:rPr>
              <a:t> крепость, а затем в Курган. Там он потерял зрение, и ему разрешили выехать в Тобольск на лечение. Вильгельм Кюхельбекер умер в Тобольске, от чахотки. Похоронен на Завальном кладбище.</a:t>
            </a:r>
            <a:endParaRPr lang="ru-RU" sz="2400" dirty="0">
              <a:latin typeface="+mj-lt"/>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1403648" y="323164"/>
            <a:ext cx="7416824"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42900" fontAlgn="base">
              <a:spcBef>
                <a:spcPct val="0"/>
              </a:spcBef>
              <a:spcAft>
                <a:spcPct val="0"/>
              </a:spcAft>
            </a:pPr>
            <a:r>
              <a:rPr kumimoji="0" lang="ru-RU" b="0" i="0" u="none" strike="noStrike" cap="none" normalizeH="0" baseline="0" dirty="0" smtClean="0">
                <a:ln>
                  <a:noFill/>
                </a:ln>
                <a:solidFill>
                  <a:srgbClr val="000000"/>
                </a:solidFill>
                <a:effectLst/>
                <a:latin typeface="+mj-lt"/>
                <a:ea typeface="Times New Roman" pitchFamily="18" charset="0"/>
                <a:cs typeface="Arial" pitchFamily="34" charset="0"/>
              </a:rPr>
              <a:t>В ссылке Кюхельбекер женился на дочери почтмейстера Артемова, неграмотной женщине, которую учил и воспитывал. Вместе с семьей перебирался из одного сибирского местечка в другое и, наконец, уже больной туберкулезом и слепой, поселился в Тобольске.</a:t>
            </a:r>
            <a:r>
              <a:rPr lang="ru-RU" b="1" dirty="0" smtClean="0">
                <a:solidFill>
                  <a:srgbClr val="800000"/>
                </a:solidFill>
                <a:latin typeface="+mj-lt"/>
              </a:rPr>
              <a:t> Из письма вдовы поэта: «Он умер в Тобольске в 11 часов пополуночи 11 августа 1846 г., и при смерти его были доктор и госпожа Фонвизина. Он почти до самой смерти был в движении, а за день до смерти ходил по комнате и рассуждал ещё о том, что, несмотря на дурную погоду, он чувствует себя как-то особенно хорошо». </a:t>
            </a:r>
          </a:p>
          <a:p>
            <a:pPr marL="0" marR="0" lvl="0" indent="34290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mj-lt"/>
                <a:ea typeface="Times New Roman" pitchFamily="18" charset="0"/>
                <a:cs typeface="Arial" pitchFamily="34" charset="0"/>
              </a:rPr>
              <a:t>Умер Кюхельбекер 11 августа (23 по новому стилю) 1846 г. в Тобольске.</a:t>
            </a:r>
            <a:endParaRPr kumimoji="0" lang="ru-RU" b="0" i="0" u="none" strike="noStrike" cap="none" normalizeH="0" baseline="0" dirty="0" smtClean="0">
              <a:ln>
                <a:noFill/>
              </a:ln>
              <a:solidFill>
                <a:schemeClr val="tx1"/>
              </a:solidFill>
              <a:effectLst/>
              <a:latin typeface="+mj-lt"/>
              <a:cs typeface="Arial" pitchFamily="34" charset="0"/>
            </a:endParaRPr>
          </a:p>
        </p:txBody>
      </p:sp>
      <p:pic>
        <p:nvPicPr>
          <p:cNvPr id="3" name="Picture 5"/>
          <p:cNvPicPr>
            <a:picLocks noChangeAspect="1" noChangeArrowheads="1"/>
          </p:cNvPicPr>
          <p:nvPr/>
        </p:nvPicPr>
        <p:blipFill>
          <a:blip r:embed="rId2" cstate="print"/>
          <a:srcRect/>
          <a:stretch>
            <a:fillRect/>
          </a:stretch>
        </p:blipFill>
        <p:spPr bwMode="auto">
          <a:xfrm>
            <a:off x="323528" y="3573016"/>
            <a:ext cx="5832947" cy="3284984"/>
          </a:xfrm>
          <a:prstGeom prst="rect">
            <a:avLst/>
          </a:prstGeom>
          <a:noFill/>
          <a:ln w="9525">
            <a:noFill/>
            <a:miter lim="800000"/>
            <a:headEnd/>
            <a:tailEnd/>
          </a:ln>
          <a:effectLst/>
        </p:spPr>
      </p:pic>
      <p:sp>
        <p:nvSpPr>
          <p:cNvPr id="4" name="Прямоугольник 3"/>
          <p:cNvSpPr/>
          <p:nvPr/>
        </p:nvSpPr>
        <p:spPr>
          <a:xfrm>
            <a:off x="5940152" y="3861048"/>
            <a:ext cx="3203848" cy="2308324"/>
          </a:xfrm>
          <a:prstGeom prst="rect">
            <a:avLst/>
          </a:prstGeom>
        </p:spPr>
        <p:txBody>
          <a:bodyPr wrap="square">
            <a:spAutoFit/>
          </a:bodyPr>
          <a:lstStyle/>
          <a:p>
            <a:pPr algn="ctr">
              <a:spcBef>
                <a:spcPct val="50000"/>
              </a:spcBef>
            </a:pPr>
            <a:r>
              <a:rPr lang="ru-RU" b="1" dirty="0" smtClean="0">
                <a:solidFill>
                  <a:srgbClr val="800000"/>
                </a:solidFill>
                <a:latin typeface="Modern No. 20" pitchFamily="18" charset="0"/>
              </a:rPr>
              <a:t>Тобольск. Завальное кладбище. </a:t>
            </a:r>
          </a:p>
          <a:p>
            <a:pPr algn="ctr">
              <a:spcBef>
                <a:spcPct val="50000"/>
              </a:spcBef>
            </a:pPr>
            <a:r>
              <a:rPr lang="ru-RU" b="1" dirty="0" smtClean="0">
                <a:solidFill>
                  <a:srgbClr val="800000"/>
                </a:solidFill>
                <a:latin typeface="Modern No. 20" pitchFamily="18" charset="0"/>
              </a:rPr>
              <a:t>Могилы декабристов </a:t>
            </a:r>
          </a:p>
          <a:p>
            <a:pPr algn="ctr">
              <a:spcBef>
                <a:spcPct val="50000"/>
              </a:spcBef>
            </a:pPr>
            <a:r>
              <a:rPr lang="ru-RU" b="1" dirty="0" smtClean="0">
                <a:solidFill>
                  <a:srgbClr val="800000"/>
                </a:solidFill>
                <a:latin typeface="Modern No. 20" pitchFamily="18" charset="0"/>
              </a:rPr>
              <a:t>С.М. Семенова, А.М. Муравьева, В.К. Кюхельбекера, Ф.М. Башмакова</a:t>
            </a:r>
            <a:endParaRPr lang="ru-RU" dirty="0"/>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8" descr="untitled.bmp"/>
          <p:cNvPicPr>
            <a:picLocks noChangeAspect="1"/>
          </p:cNvPicPr>
          <p:nvPr/>
        </p:nvPicPr>
        <p:blipFill>
          <a:blip r:embed="rId2" cstate="print"/>
          <a:srcRect/>
          <a:stretch>
            <a:fillRect/>
          </a:stretch>
        </p:blipFill>
        <p:spPr bwMode="auto">
          <a:xfrm>
            <a:off x="3348038" y="2044700"/>
            <a:ext cx="2722562" cy="3367088"/>
          </a:xfrm>
          <a:prstGeom prst="rect">
            <a:avLst/>
          </a:prstGeom>
          <a:noFill/>
          <a:ln w="9525">
            <a:noFill/>
            <a:miter lim="800000"/>
            <a:headEnd/>
            <a:tailEnd/>
          </a:ln>
        </p:spPr>
      </p:pic>
      <p:sp>
        <p:nvSpPr>
          <p:cNvPr id="3" name="Прямоугольник 2"/>
          <p:cNvSpPr/>
          <p:nvPr/>
        </p:nvSpPr>
        <p:spPr>
          <a:xfrm>
            <a:off x="1259632" y="260648"/>
            <a:ext cx="7632848" cy="1446550"/>
          </a:xfrm>
          <a:prstGeom prst="rect">
            <a:avLst/>
          </a:prstGeom>
        </p:spPr>
        <p:txBody>
          <a:bodyPr wrap="square">
            <a:spAutoFit/>
          </a:bodyPr>
          <a:lstStyle/>
          <a:p>
            <a:pPr algn="ctr"/>
            <a:r>
              <a:rPr lang="ru-RU" sz="4400" b="1" kern="10" dirty="0" smtClean="0">
                <a:ln w="12700">
                  <a:solidFill>
                    <a:srgbClr val="FF0000"/>
                  </a:solidFill>
                  <a:round/>
                  <a:headEnd/>
                  <a:tailEnd/>
                </a:ln>
                <a:solidFill>
                  <a:srgbClr val="FF0000">
                    <a:alpha val="50195"/>
                  </a:srgbClr>
                </a:solidFill>
                <a:effectLst>
                  <a:outerShdw dist="45791" dir="2021404" algn="ctr" rotWithShape="0">
                    <a:srgbClr val="9999FF"/>
                  </a:outerShdw>
                </a:effectLst>
                <a:cs typeface="Arial"/>
              </a:rPr>
              <a:t>Кондратий Федорович</a:t>
            </a:r>
          </a:p>
          <a:p>
            <a:pPr algn="ctr"/>
            <a:r>
              <a:rPr lang="ru-RU" sz="4400" b="1" kern="10" dirty="0" smtClean="0">
                <a:ln w="12700">
                  <a:solidFill>
                    <a:srgbClr val="FF0000"/>
                  </a:solidFill>
                  <a:round/>
                  <a:headEnd/>
                  <a:tailEnd/>
                </a:ln>
                <a:solidFill>
                  <a:srgbClr val="FF0000">
                    <a:alpha val="50195"/>
                  </a:srgbClr>
                </a:solidFill>
                <a:effectLst>
                  <a:outerShdw dist="45791" dir="2021404" algn="ctr" rotWithShape="0">
                    <a:srgbClr val="9999FF"/>
                  </a:outerShdw>
                </a:effectLst>
                <a:cs typeface="Arial"/>
              </a:rPr>
              <a:t>Рылеев</a:t>
            </a:r>
            <a:endParaRPr lang="ru-RU" sz="4400" b="1" kern="10" dirty="0">
              <a:ln w="12700">
                <a:solidFill>
                  <a:srgbClr val="FF0000"/>
                </a:solidFill>
                <a:round/>
                <a:headEnd/>
                <a:tailEnd/>
              </a:ln>
              <a:solidFill>
                <a:srgbClr val="FF0000">
                  <a:alpha val="50195"/>
                </a:srgbClr>
              </a:solidFill>
              <a:effectLst>
                <a:outerShdw dist="45791" dir="2021404" algn="ctr" rotWithShape="0">
                  <a:srgbClr val="9999FF"/>
                </a:outerShdw>
              </a:effectLst>
              <a:cs typeface="Arial"/>
            </a:endParaRPr>
          </a:p>
        </p:txBody>
      </p:sp>
      <p:sp>
        <p:nvSpPr>
          <p:cNvPr id="4" name="Прямоугольник 3"/>
          <p:cNvSpPr/>
          <p:nvPr/>
        </p:nvSpPr>
        <p:spPr>
          <a:xfrm>
            <a:off x="3779912" y="5877272"/>
            <a:ext cx="2880320" cy="584775"/>
          </a:xfrm>
          <a:prstGeom prst="rect">
            <a:avLst/>
          </a:prstGeom>
        </p:spPr>
        <p:txBody>
          <a:bodyPr wrap="square">
            <a:spAutoFit/>
          </a:bodyPr>
          <a:lstStyle/>
          <a:p>
            <a:pPr algn="ctr"/>
            <a:r>
              <a:rPr lang="ru-RU" sz="3200" b="1" kern="10" dirty="0" smtClean="0">
                <a:ln w="12700">
                  <a:solidFill>
                    <a:srgbClr val="FF0000"/>
                  </a:solidFill>
                  <a:round/>
                  <a:headEnd/>
                  <a:tailEnd/>
                </a:ln>
                <a:solidFill>
                  <a:srgbClr val="FF0000">
                    <a:alpha val="50195"/>
                  </a:srgbClr>
                </a:solidFill>
                <a:effectLst>
                  <a:outerShdw dist="45791" dir="2021404" algn="ctr" rotWithShape="0">
                    <a:srgbClr val="9999FF"/>
                  </a:outerShdw>
                </a:effectLst>
                <a:cs typeface="Arial"/>
              </a:rPr>
              <a:t>1795 — 1826</a:t>
            </a:r>
            <a:endParaRPr lang="ru-RU" sz="3200" dirty="0"/>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332656"/>
            <a:ext cx="6390456" cy="6075509"/>
          </a:xfrm>
          <a:prstGeom prst="rect">
            <a:avLst/>
          </a:prstGeom>
        </p:spPr>
        <p:txBody>
          <a:bodyPr wrap="square">
            <a:spAutoFit/>
          </a:bodyPr>
          <a:lstStyle/>
          <a:p>
            <a:pPr>
              <a:lnSpc>
                <a:spcPct val="90000"/>
              </a:lnSpc>
            </a:pPr>
            <a:r>
              <a:rPr lang="ru-RU" sz="2400" i="1" dirty="0" smtClean="0">
                <a:latin typeface="+mj-lt"/>
              </a:rPr>
              <a:t>Родился 18 сентября в имении </a:t>
            </a:r>
            <a:r>
              <a:rPr lang="ru-RU" sz="2400" i="1" dirty="0" err="1" smtClean="0">
                <a:latin typeface="+mj-lt"/>
              </a:rPr>
              <a:t>Батово</a:t>
            </a:r>
            <a:r>
              <a:rPr lang="ru-RU" sz="2400" i="1" dirty="0" smtClean="0">
                <a:latin typeface="+mj-lt"/>
              </a:rPr>
              <a:t> Петербургской губернии в семье армейского офицера, небогатого помещика.</a:t>
            </a:r>
            <a:r>
              <a:rPr lang="ru-RU" sz="2400" b="1" i="1" dirty="0" smtClean="0">
                <a:latin typeface="+mj-lt"/>
              </a:rPr>
              <a:t> </a:t>
            </a:r>
          </a:p>
          <a:p>
            <a:pPr>
              <a:lnSpc>
                <a:spcPct val="90000"/>
              </a:lnSpc>
            </a:pPr>
            <a:r>
              <a:rPr lang="ru-RU" sz="2400" i="1" dirty="0" smtClean="0">
                <a:latin typeface="+mj-lt"/>
              </a:rPr>
              <a:t>Получил образование</a:t>
            </a:r>
            <a:r>
              <a:rPr lang="ru-RU" sz="2400" b="1" i="1" dirty="0" smtClean="0">
                <a:latin typeface="+mj-lt"/>
              </a:rPr>
              <a:t> в Кадетском корпусе (1801 — 1814) в Петербурге, </a:t>
            </a:r>
            <a:r>
              <a:rPr lang="ru-RU" sz="2400" i="1" dirty="0" smtClean="0">
                <a:latin typeface="+mj-lt"/>
              </a:rPr>
              <a:t>выпущен </a:t>
            </a:r>
            <a:r>
              <a:rPr lang="ru-RU" sz="2400" b="1" i="1" dirty="0" smtClean="0">
                <a:latin typeface="+mj-lt"/>
              </a:rPr>
              <a:t>прапорщиком в артиллерию и направлен в армию, находившуюся в заграничном походе. </a:t>
            </a:r>
            <a:r>
              <a:rPr lang="ru-RU" sz="2400" i="1" dirty="0" smtClean="0">
                <a:latin typeface="+mj-lt"/>
              </a:rPr>
              <a:t>Пребывание</a:t>
            </a:r>
            <a:r>
              <a:rPr lang="ru-RU" sz="2400" b="1" i="1" dirty="0" smtClean="0">
                <a:latin typeface="+mj-lt"/>
              </a:rPr>
              <a:t> в Германии, в Швейцарии и </a:t>
            </a:r>
            <a:r>
              <a:rPr lang="ru-RU" sz="2400" i="1" dirty="0" smtClean="0">
                <a:latin typeface="+mj-lt"/>
              </a:rPr>
              <a:t>особенно</a:t>
            </a:r>
            <a:r>
              <a:rPr lang="ru-RU" sz="2400" b="1" i="1" dirty="0" smtClean="0">
                <a:latin typeface="+mj-lt"/>
              </a:rPr>
              <a:t> во Франции </a:t>
            </a:r>
            <a:r>
              <a:rPr lang="ru-RU" sz="2400" i="1" dirty="0" smtClean="0">
                <a:latin typeface="+mj-lt"/>
              </a:rPr>
              <a:t>не прошло бесследно для молодого офицера. «</a:t>
            </a:r>
            <a:r>
              <a:rPr lang="ru-RU" sz="2400" b="1" i="1" dirty="0" smtClean="0">
                <a:latin typeface="+mj-lt"/>
              </a:rPr>
              <a:t>Грандиозный пример обаяния Наполеона</a:t>
            </a:r>
            <a:r>
              <a:rPr lang="ru-RU" sz="2400" i="1" dirty="0" smtClean="0">
                <a:latin typeface="+mj-lt"/>
              </a:rPr>
              <a:t> на массы внушил ему мысль, что </a:t>
            </a:r>
            <a:r>
              <a:rPr lang="ru-RU" sz="2400" b="1" i="1" dirty="0" smtClean="0">
                <a:latin typeface="+mj-lt"/>
              </a:rPr>
              <a:t>и его личность сможет влиять так же сильно на окружающих;</a:t>
            </a:r>
            <a:r>
              <a:rPr lang="ru-RU" sz="2400" i="1" dirty="0" smtClean="0">
                <a:latin typeface="+mj-lt"/>
              </a:rPr>
              <a:t> он видел разницу между просвещенным западом и своей бедной родиной; он привык задумываться об историческом ходе развития общества, и в нем, еще незаметно для него самого, </a:t>
            </a:r>
            <a:r>
              <a:rPr lang="ru-RU" sz="2400" b="1" i="1" dirty="0" smtClean="0">
                <a:latin typeface="+mj-lt"/>
              </a:rPr>
              <a:t>начинало прозябать революционное семя.» </a:t>
            </a:r>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 y="4005064"/>
            <a:ext cx="2195736" cy="2852936"/>
          </a:xfrm>
          <a:prstGeom prst="rect">
            <a:avLst/>
          </a:prstGeom>
        </p:spPr>
      </p:pic>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79512" y="188641"/>
            <a:ext cx="2006875" cy="3024336"/>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332656"/>
            <a:ext cx="7560840" cy="1015663"/>
          </a:xfrm>
          <a:prstGeom prst="rect">
            <a:avLst/>
          </a:prstGeom>
        </p:spPr>
        <p:txBody>
          <a:bodyPr wrap="square">
            <a:spAutoFit/>
          </a:bodyPr>
          <a:lstStyle/>
          <a:p>
            <a:r>
              <a:rPr lang="ru-RU" sz="2000" dirty="0" smtClean="0"/>
              <a:t>1820 год для Рылеева, к этому времени уже вышедшего в отставку, знаменуется женитьбой на Наталье Михайловне </a:t>
            </a:r>
            <a:r>
              <a:rPr lang="ru-RU" sz="2000" dirty="0" err="1" smtClean="0"/>
              <a:t>Тевяшевой</a:t>
            </a:r>
            <a:r>
              <a:rPr lang="ru-RU" sz="2000" dirty="0" smtClean="0"/>
              <a:t> и переездом в Санкт-Петербург.</a:t>
            </a:r>
            <a:endParaRPr lang="ru-RU" sz="2000" dirty="0"/>
          </a:p>
        </p:txBody>
      </p:sp>
      <p:sp>
        <p:nvSpPr>
          <p:cNvPr id="3" name="Прямоугольник 2"/>
          <p:cNvSpPr/>
          <p:nvPr/>
        </p:nvSpPr>
        <p:spPr>
          <a:xfrm>
            <a:off x="4211960" y="1772816"/>
            <a:ext cx="4536504" cy="4524315"/>
          </a:xfrm>
          <a:prstGeom prst="rect">
            <a:avLst/>
          </a:prstGeom>
        </p:spPr>
        <p:txBody>
          <a:bodyPr wrap="square">
            <a:spAutoFit/>
          </a:bodyPr>
          <a:lstStyle/>
          <a:p>
            <a:r>
              <a:rPr lang="ru-RU" sz="2400" i="1" dirty="0" smtClean="0"/>
              <a:t>Литературный мир, широко раскрывшийся перед Рылеевым в Санкт-Петербурге, подвиг его на написание собственных патриотических стихов и поэм («Думы», «</a:t>
            </a:r>
            <a:r>
              <a:rPr lang="ru-RU" sz="2400" i="1" dirty="0" err="1" smtClean="0"/>
              <a:t>Войнаровский</a:t>
            </a:r>
            <a:r>
              <a:rPr lang="ru-RU" sz="2400" i="1" dirty="0" smtClean="0"/>
              <a:t>»), многие из которых высмеивали правителей и высокопоставленных чиновников. </a:t>
            </a:r>
            <a:endParaRPr lang="ru-RU" sz="2400"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51520" y="1772816"/>
            <a:ext cx="3744416" cy="4822224"/>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188640"/>
            <a:ext cx="7272808" cy="6186309"/>
          </a:xfrm>
          <a:prstGeom prst="rect">
            <a:avLst/>
          </a:prstGeom>
        </p:spPr>
        <p:txBody>
          <a:bodyPr wrap="square">
            <a:spAutoFit/>
          </a:bodyPr>
          <a:lstStyle/>
          <a:p>
            <a:pPr>
              <a:buClr>
                <a:schemeClr val="tx1"/>
              </a:buClr>
              <a:buFont typeface="Arial" pitchFamily="34" charset="0"/>
              <a:buChar char="•"/>
            </a:pPr>
            <a:r>
              <a:rPr lang="ru-RU" i="1" dirty="0" smtClean="0"/>
              <a:t>С 1823 года являясь членом Северного общества. Рылеев много вложил в это общество, сформировал его дух и настрой, также сообщил ему некоторую демократичность в отношении купцов и мещан, и, кроме того, предоставлял свою квартиру для собраний. Рылеев много вложил в это общество, сформировал его дух и настрой, также сообщил ему некоторую демократичность в отношении купцов и мещан, и, кроме того, предоставлял свою квартиру для собраний. Восстание 14 декабря было жестоко подавлено властями; многие, в том числе и Рылеев, все-таки присутствовавший в тот день на Сенатской площади, были лишены свободы и заключены в казематы. Кондратий Федорович был заключен в Алексеевском равелине. Император, обративший при допросе внимание на благородный и отважный характер заключенного, разрешил ему вести переписку с женой Натальей. Но, несмотря на свой характер и репутацию Рылеев был осужден как один из самых ярых и активных декабристов, вдохновлявший восставших на поднятие мятежа и даже убийство императора. </a:t>
            </a:r>
          </a:p>
          <a:p>
            <a:pPr>
              <a:buClr>
                <a:schemeClr val="tx1"/>
              </a:buClr>
              <a:buFont typeface="Arial" pitchFamily="34" charset="0"/>
              <a:buChar char="•"/>
            </a:pPr>
            <a:r>
              <a:rPr lang="ru-RU" i="1" dirty="0" smtClean="0"/>
              <a:t>В числе пяти главных зачинщиков восстания, </a:t>
            </a:r>
            <a:r>
              <a:rPr lang="ru-RU" i="1" dirty="0" err="1" smtClean="0"/>
              <a:t>Кондартий</a:t>
            </a:r>
            <a:r>
              <a:rPr lang="ru-RU" i="1" dirty="0" smtClean="0"/>
              <a:t> Федорович Рылеев был казнен через повешение 12 июля 1826 года на Кронверкской куртине. </a:t>
            </a:r>
          </a:p>
          <a:p>
            <a:endParaRPr lang="ru-RU" dirty="0"/>
          </a:p>
        </p:txBody>
      </p:sp>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1"/>
          <p:cNvPicPr>
            <a:picLocks noChangeAspect="1" noChangeArrowheads="1"/>
          </p:cNvPicPr>
          <p:nvPr/>
        </p:nvPicPr>
        <p:blipFill>
          <a:blip r:embed="rId2" cstate="print"/>
          <a:srcRect/>
          <a:stretch>
            <a:fillRect/>
          </a:stretch>
        </p:blipFill>
        <p:spPr>
          <a:xfrm>
            <a:off x="1187624" y="1268760"/>
            <a:ext cx="3744416" cy="4752528"/>
          </a:xfrm>
          <a:prstGeom prst="rect">
            <a:avLst/>
          </a:prstGeom>
        </p:spPr>
      </p:pic>
      <p:sp>
        <p:nvSpPr>
          <p:cNvPr id="3" name="Прямоугольник 2"/>
          <p:cNvSpPr/>
          <p:nvPr/>
        </p:nvSpPr>
        <p:spPr>
          <a:xfrm>
            <a:off x="1331640" y="5949280"/>
            <a:ext cx="3552576" cy="707886"/>
          </a:xfrm>
          <a:prstGeom prst="rect">
            <a:avLst/>
          </a:prstGeom>
        </p:spPr>
        <p:txBody>
          <a:bodyPr wrap="none">
            <a:spAutoFit/>
          </a:bodyPr>
          <a:lstStyle/>
          <a:p>
            <a:r>
              <a:rPr lang="ru-RU" sz="4000" dirty="0" smtClean="0"/>
              <a:t>(1798  - 1831</a:t>
            </a:r>
            <a:r>
              <a:rPr lang="en-US" sz="4000" dirty="0" smtClean="0"/>
              <a:t>)</a:t>
            </a:r>
            <a:r>
              <a:rPr lang="ru-RU" sz="4000" dirty="0" smtClean="0"/>
              <a:t> </a:t>
            </a:r>
            <a:endParaRPr lang="ru-RU" sz="4000" dirty="0"/>
          </a:p>
        </p:txBody>
      </p:sp>
      <p:sp>
        <p:nvSpPr>
          <p:cNvPr id="4" name="Прямоугольник 3"/>
          <p:cNvSpPr/>
          <p:nvPr/>
        </p:nvSpPr>
        <p:spPr>
          <a:xfrm>
            <a:off x="1043608" y="188640"/>
            <a:ext cx="8611667" cy="830997"/>
          </a:xfrm>
          <a:prstGeom prst="rect">
            <a:avLst/>
          </a:prstGeom>
        </p:spPr>
        <p:txBody>
          <a:bodyPr wrap="square">
            <a:spAutoFit/>
          </a:bodyPr>
          <a:lstStyle/>
          <a:p>
            <a:r>
              <a:rPr lang="ru-RU" sz="4800" dirty="0" smtClean="0"/>
              <a:t>   Антон Антонович </a:t>
            </a:r>
            <a:r>
              <a:rPr lang="ru-RU" sz="4800" dirty="0" err="1" smtClean="0"/>
              <a:t>Дельвиг</a:t>
            </a:r>
            <a:endParaRPr lang="ru-RU" sz="4800" dirty="0"/>
          </a:p>
        </p:txBody>
      </p:sp>
      <p:sp>
        <p:nvSpPr>
          <p:cNvPr id="5" name="Прямоугольник 4"/>
          <p:cNvSpPr/>
          <p:nvPr/>
        </p:nvSpPr>
        <p:spPr>
          <a:xfrm>
            <a:off x="5076056" y="1700808"/>
            <a:ext cx="3816424" cy="3539430"/>
          </a:xfrm>
          <a:prstGeom prst="rect">
            <a:avLst/>
          </a:prstGeom>
        </p:spPr>
        <p:txBody>
          <a:bodyPr wrap="square">
            <a:spAutoFit/>
          </a:bodyPr>
          <a:lstStyle/>
          <a:p>
            <a:r>
              <a:rPr lang="ru-RU" sz="2800" dirty="0" smtClean="0"/>
              <a:t>О </a:t>
            </a:r>
            <a:r>
              <a:rPr lang="ru-RU" sz="2800" dirty="0" err="1" smtClean="0"/>
              <a:t>Дельвиг</a:t>
            </a:r>
            <a:r>
              <a:rPr lang="ru-RU" sz="2800" dirty="0" smtClean="0"/>
              <a:t> мой: твой голос пробудил </a:t>
            </a:r>
          </a:p>
          <a:p>
            <a:r>
              <a:rPr lang="ru-RU" sz="2800" dirty="0" smtClean="0"/>
              <a:t>Сердечный жар, так долго усыплённый, </a:t>
            </a:r>
          </a:p>
          <a:p>
            <a:r>
              <a:rPr lang="ru-RU" sz="2800" dirty="0" smtClean="0"/>
              <a:t>И бодро я судьбу благословил.</a:t>
            </a:r>
          </a:p>
          <a:p>
            <a:r>
              <a:rPr lang="ru-RU" sz="2800" dirty="0" smtClean="0"/>
              <a:t>                                       А.С.Пушкин</a:t>
            </a:r>
            <a:endParaRPr lang="ru-RU" sz="2800" dirty="0"/>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612845"/>
            <a:ext cx="7272808" cy="5355312"/>
          </a:xfrm>
          <a:prstGeom prst="rect">
            <a:avLst/>
          </a:prstGeom>
        </p:spPr>
        <p:txBody>
          <a:bodyPr wrap="square">
            <a:spAutoFit/>
          </a:bodyPr>
          <a:lstStyle/>
          <a:p>
            <a:r>
              <a:rPr lang="ru-RU" dirty="0" smtClean="0"/>
              <a:t>Родился Антон Антонович </a:t>
            </a:r>
            <a:r>
              <a:rPr lang="ru-RU" dirty="0" err="1" smtClean="0"/>
              <a:t>Дельвиг</a:t>
            </a:r>
            <a:r>
              <a:rPr lang="ru-RU" dirty="0" smtClean="0"/>
              <a:t> 6 августа 1798 года в Москве. Он происходил по отцу из старинного, но сильно обедневшего рода прибалтийских баронов. К концу XVIII века семья </a:t>
            </a:r>
            <a:r>
              <a:rPr lang="ru-RU" dirty="0" err="1" smtClean="0"/>
              <a:t>Дельвигов</a:t>
            </a:r>
            <a:r>
              <a:rPr lang="ru-RU" dirty="0" smtClean="0"/>
              <a:t> настолько обрусела, что сам поэт даже не знал немецкого языка. </a:t>
            </a:r>
          </a:p>
          <a:p>
            <a:r>
              <a:rPr lang="ru-RU" dirty="0" smtClean="0"/>
              <a:t>Учился </a:t>
            </a:r>
            <a:r>
              <a:rPr lang="ru-RU" dirty="0" err="1" smtClean="0"/>
              <a:t>Дельвиг</a:t>
            </a:r>
            <a:r>
              <a:rPr lang="ru-RU" dirty="0" smtClean="0"/>
              <a:t> сперва в частном пансионе, а с 1811 года - в Царскосельском лицее, где ближайшими его товарищами были </a:t>
            </a:r>
            <a:r>
              <a:rPr lang="ru-RU" dirty="0" smtClean="0">
                <a:hlinkClick r:id="rId2"/>
              </a:rPr>
              <a:t>Пушкин</a:t>
            </a:r>
            <a:r>
              <a:rPr lang="ru-RU" dirty="0" smtClean="0"/>
              <a:t> и </a:t>
            </a:r>
            <a:r>
              <a:rPr lang="ru-RU" dirty="0" smtClean="0">
                <a:hlinkClick r:id="rId3"/>
              </a:rPr>
              <a:t>Кюхельбекер</a:t>
            </a:r>
            <a:r>
              <a:rPr lang="ru-RU" dirty="0" smtClean="0"/>
              <a:t>. Учился он очень плохо, и его несколько нарочитая лень служила в кругу лицеистов вечным предметом добродушных шуток и дружеских эпиграмм. </a:t>
            </a:r>
          </a:p>
          <a:p>
            <a:r>
              <a:rPr lang="ru-RU" dirty="0" smtClean="0"/>
              <a:t>При всём том юный </a:t>
            </a:r>
            <a:r>
              <a:rPr lang="ru-RU" dirty="0" err="1" smtClean="0"/>
              <a:t>Дельвиг</a:t>
            </a:r>
            <a:r>
              <a:rPr lang="ru-RU" dirty="0" smtClean="0"/>
              <a:t> был очень начитан в русской литературе, рано проявил свои поэтические способности, уже в 1814 году (одновременно с </a:t>
            </a:r>
            <a:r>
              <a:rPr lang="ru-RU" dirty="0" smtClean="0">
                <a:hlinkClick r:id="rId2"/>
              </a:rPr>
              <a:t>Пушкиным</a:t>
            </a:r>
            <a:r>
              <a:rPr lang="ru-RU" dirty="0" smtClean="0"/>
              <a:t>) выступил в печати и сразу же твёрдо выбрал для себя путь литературной деятельности. Он, правда, служил после окончания Лицея в различных министерствах и в Публичной библиотеке, но служба всегда оставалась для него не главным и, по существу, посторонним делом. </a:t>
            </a:r>
            <a:r>
              <a:rPr lang="ru-RU" dirty="0" smtClean="0">
                <a:hlinkClick r:id="rId2"/>
              </a:rPr>
              <a:t>Пушкин</a:t>
            </a:r>
            <a:r>
              <a:rPr lang="ru-RU" dirty="0" smtClean="0"/>
              <a:t> в 1825 году посвятил </a:t>
            </a:r>
            <a:r>
              <a:rPr lang="ru-RU" dirty="0" err="1" smtClean="0"/>
              <a:t>Дельвигу</a:t>
            </a:r>
            <a:r>
              <a:rPr lang="ru-RU" dirty="0" smtClean="0"/>
              <a:t> вдохновенные строфы (в стихотворении «19 октября»), в которых вспоминал об их первых шагах в литературе.</a:t>
            </a:r>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88640"/>
            <a:ext cx="3888432" cy="5324535"/>
          </a:xfrm>
          <a:prstGeom prst="rect">
            <a:avLst/>
          </a:prstGeom>
        </p:spPr>
        <p:txBody>
          <a:bodyPr wrap="square">
            <a:spAutoFit/>
          </a:bodyPr>
          <a:lstStyle/>
          <a:p>
            <a:r>
              <a:rPr lang="ru-RU" sz="2000" dirty="0" smtClean="0">
                <a:latin typeface="+mj-lt"/>
              </a:rPr>
              <a:t>Молодой </a:t>
            </a:r>
            <a:r>
              <a:rPr lang="ru-RU" sz="2000" dirty="0" err="1" smtClean="0">
                <a:latin typeface="+mj-lt"/>
              </a:rPr>
              <a:t>Дельвиг</a:t>
            </a:r>
            <a:r>
              <a:rPr lang="ru-RU" sz="2000" dirty="0" smtClean="0">
                <a:latin typeface="+mj-lt"/>
              </a:rPr>
              <a:t> посещал кружки, из которых вышли будущие декабристы, и сам в известной мере разделял их свободолюбивые настроения. Но от активного участия в общественно-политической борьбе он уклонялся и остался в стороне от освободительного движения декабристской эпохи. Он дружил и с </a:t>
            </a:r>
            <a:r>
              <a:rPr lang="ru-RU" sz="2000" dirty="0" smtClean="0">
                <a:latin typeface="+mj-lt"/>
                <a:hlinkClick r:id="rId2"/>
              </a:rPr>
              <a:t>Рылеевым</a:t>
            </a:r>
            <a:r>
              <a:rPr lang="ru-RU" sz="2000" dirty="0" smtClean="0">
                <a:latin typeface="+mj-lt"/>
              </a:rPr>
              <a:t> и с </a:t>
            </a:r>
            <a:r>
              <a:rPr lang="ru-RU" sz="2000" dirty="0" smtClean="0">
                <a:latin typeface="+mj-lt"/>
                <a:hlinkClick r:id="rId3"/>
              </a:rPr>
              <a:t>Александром Бестужевым</a:t>
            </a:r>
            <a:r>
              <a:rPr lang="ru-RU" sz="2000" dirty="0" smtClean="0">
                <a:latin typeface="+mj-lt"/>
              </a:rPr>
              <a:t>, но гораздо ближе был ему, например, далёкий от политики </a:t>
            </a:r>
            <a:r>
              <a:rPr lang="ru-RU" sz="2000" dirty="0" smtClean="0">
                <a:latin typeface="+mj-lt"/>
                <a:hlinkClick r:id="rId4"/>
              </a:rPr>
              <a:t>Баратынский</a:t>
            </a:r>
            <a:r>
              <a:rPr lang="ru-RU" sz="2000" dirty="0" smtClean="0">
                <a:latin typeface="+mj-lt"/>
              </a:rPr>
              <a:t>, с которым его тесно связывали общие литературные интересы.</a:t>
            </a:r>
            <a:endParaRPr lang="ru-RU" sz="2000" dirty="0">
              <a:latin typeface="+mj-lt"/>
            </a:endParaRPr>
          </a:p>
        </p:txBody>
      </p:sp>
      <p:pic>
        <p:nvPicPr>
          <p:cNvPr id="3" name="Picture 4" descr="Евгений Баратынский. Eugene Baratynsky"/>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012160" y="188641"/>
            <a:ext cx="2887686" cy="324036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7308304" y="3501008"/>
            <a:ext cx="1472775" cy="369332"/>
          </a:xfrm>
          <a:prstGeom prst="rect">
            <a:avLst/>
          </a:prstGeom>
        </p:spPr>
        <p:txBody>
          <a:bodyPr wrap="none">
            <a:spAutoFit/>
          </a:bodyPr>
          <a:lstStyle/>
          <a:p>
            <a:r>
              <a:rPr lang="ru-RU" dirty="0" smtClean="0"/>
              <a:t>Баратынский</a:t>
            </a:r>
            <a:endParaRPr lang="ru-RU" dirty="0"/>
          </a:p>
        </p:txBody>
      </p:sp>
      <p:pic>
        <p:nvPicPr>
          <p:cNvPr id="6" name="Picture 2" descr="http://img.encyc.yandex.net/illustrations/rges/pictures/3-213-01.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860032" y="3501008"/>
            <a:ext cx="2376264" cy="3096321"/>
          </a:xfrm>
          <a:prstGeom prst="rect">
            <a:avLst/>
          </a:prstGeom>
          <a:noFill/>
          <a:extLst>
            <a:ext uri="{909E8E84-426E-40DD-AFC4-6F175D3DCCD1}">
              <a14:hiddenFill xmlns="" xmlns:a14="http://schemas.microsoft.com/office/drawing/2010/main">
                <a:solidFill>
                  <a:srgbClr val="FFFFFF"/>
                </a:solidFill>
              </a14:hiddenFill>
            </a:ext>
          </a:extLst>
        </p:spPr>
      </p:pic>
      <p:sp>
        <p:nvSpPr>
          <p:cNvPr id="7" name="Прямоугольник 6"/>
          <p:cNvSpPr/>
          <p:nvPr/>
        </p:nvSpPr>
        <p:spPr>
          <a:xfrm>
            <a:off x="7164288" y="6165304"/>
            <a:ext cx="1019830" cy="369332"/>
          </a:xfrm>
          <a:prstGeom prst="rect">
            <a:avLst/>
          </a:prstGeom>
        </p:spPr>
        <p:txBody>
          <a:bodyPr wrap="none">
            <a:spAutoFit/>
          </a:bodyPr>
          <a:lstStyle/>
          <a:p>
            <a:pPr algn="ctr"/>
            <a:r>
              <a:rPr lang="ru-RU" dirty="0" smtClean="0"/>
              <a:t>Рылеев</a:t>
            </a:r>
            <a:endParaRPr lang="ru-RU" dirty="0"/>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55976" y="188640"/>
            <a:ext cx="4572000" cy="5632311"/>
          </a:xfrm>
          <a:prstGeom prst="rect">
            <a:avLst/>
          </a:prstGeom>
        </p:spPr>
        <p:txBody>
          <a:bodyPr wrap="square">
            <a:spAutoFit/>
          </a:bodyPr>
          <a:lstStyle/>
          <a:p>
            <a:r>
              <a:rPr lang="ru-RU" sz="2000" dirty="0" smtClean="0">
                <a:latin typeface="+mj-lt"/>
              </a:rPr>
              <a:t>После 14 декабря </a:t>
            </a:r>
            <a:r>
              <a:rPr lang="ru-RU" sz="2000" dirty="0" err="1" smtClean="0">
                <a:latin typeface="+mj-lt"/>
              </a:rPr>
              <a:t>Дельвиг</a:t>
            </a:r>
            <a:r>
              <a:rPr lang="ru-RU" sz="2000" dirty="0" smtClean="0">
                <a:latin typeface="+mj-lt"/>
              </a:rPr>
              <a:t> целиком и безраздельно предался творчеству. В 1829 году вышел сборник его стихотворений, в котором уже полностью определилась его поэтическая манера. Наибольшего творческого успеха он достиг в элегиях, в идиллиях, написанных в духе античной классики и воссоздающих формы древнегреческого стиха, а также в романсах и «русских песнях», многие из которых, положенные на музыку, завоевали большую популярность и удержались в народном песенном обиходе. До сих пор широко известны песни </a:t>
            </a:r>
            <a:r>
              <a:rPr lang="ru-RU" sz="2000" dirty="0" err="1" smtClean="0">
                <a:latin typeface="+mj-lt"/>
              </a:rPr>
              <a:t>Дельвига</a:t>
            </a:r>
            <a:r>
              <a:rPr lang="ru-RU" sz="2000" dirty="0" smtClean="0">
                <a:latin typeface="+mj-lt"/>
              </a:rPr>
              <a:t> «Не осенний мелкий дождичек...» и </a:t>
            </a:r>
            <a:r>
              <a:rPr lang="ru-RU" sz="2000" dirty="0" smtClean="0">
                <a:latin typeface="+mj-lt"/>
                <a:hlinkClick r:id=""/>
              </a:rPr>
              <a:t>«Соловей мой, соловей...»</a:t>
            </a:r>
            <a:endParaRPr lang="ru-RU" sz="2000" dirty="0">
              <a:latin typeface="+mj-lt"/>
            </a:endParaRPr>
          </a:p>
        </p:txBody>
      </p:sp>
      <p:pic>
        <p:nvPicPr>
          <p:cNvPr id="3" name="Picture 12" descr="Рисунок1"/>
          <p:cNvPicPr>
            <a:picLocks noChangeAspect="1" noChangeArrowheads="1"/>
          </p:cNvPicPr>
          <p:nvPr/>
        </p:nvPicPr>
        <p:blipFill>
          <a:blip r:embed="rId2" cstate="print"/>
          <a:srcRect/>
          <a:stretch>
            <a:fillRect/>
          </a:stretch>
        </p:blipFill>
        <p:spPr>
          <a:xfrm>
            <a:off x="899592" y="908720"/>
            <a:ext cx="3375025" cy="4525963"/>
          </a:xfrm>
          <a:prstGeom prst="rect">
            <a:avLst/>
          </a:prstGeom>
          <a:noFill/>
          <a:ln/>
        </p:spPr>
      </p:pic>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txBox="1">
            <a:spLocks/>
          </p:cNvSpPr>
          <p:nvPr/>
        </p:nvSpPr>
        <p:spPr>
          <a:xfrm>
            <a:off x="1979712" y="260648"/>
            <a:ext cx="6984776" cy="4669979"/>
          </a:xfrm>
          <a:prstGeom prst="rect">
            <a:avLst/>
          </a:prstGeom>
        </p:spPr>
        <p:txBody>
          <a:bodyPr>
            <a:noAutofit/>
          </a:bodyPr>
          <a:lstStyle/>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itchFamily="2" charset="2"/>
              <a:buChar char="l"/>
              <a:tabLst/>
              <a:defRPr/>
            </a:pPr>
            <a:r>
              <a:rPr kumimoji="0" lang="ru-RU" sz="2400" b="1" i="0" u="none" strike="noStrike" kern="0" cap="none" spc="0" normalizeH="0" baseline="0" noProof="0" dirty="0" err="1" smtClean="0">
                <a:ln>
                  <a:noFill/>
                </a:ln>
                <a:solidFill>
                  <a:schemeClr val="tx1"/>
                </a:solidFill>
                <a:effectLst/>
                <a:uLnTx/>
                <a:uFillTx/>
                <a:latin typeface="+mn-lt"/>
                <a:ea typeface="+mn-ea"/>
                <a:cs typeface="+mn-cs"/>
              </a:rPr>
              <a:t>Дельвиг</a:t>
            </a:r>
            <a:r>
              <a:rPr kumimoji="0" lang="ru-RU" sz="2400" b="1" i="0" u="none" strike="noStrike" kern="0" cap="none" spc="0" normalizeH="0" baseline="0" noProof="0" dirty="0" smtClean="0">
                <a:ln>
                  <a:noFill/>
                </a:ln>
                <a:solidFill>
                  <a:schemeClr val="tx1"/>
                </a:solidFill>
                <a:effectLst/>
                <a:uLnTx/>
                <a:uFillTx/>
                <a:latin typeface="+mn-lt"/>
                <a:ea typeface="+mn-ea"/>
                <a:cs typeface="+mn-cs"/>
              </a:rPr>
              <a:t> всегда выступал рука об руку с </a:t>
            </a:r>
            <a:r>
              <a:rPr kumimoji="0" lang="ru-RU" sz="2400" b="1" i="0" u="none" strike="noStrike" kern="0" cap="none" spc="0" normalizeH="0" baseline="0" noProof="0" dirty="0" smtClean="0">
                <a:ln>
                  <a:noFill/>
                </a:ln>
                <a:solidFill>
                  <a:schemeClr val="tx1"/>
                </a:solidFill>
                <a:effectLst/>
                <a:uLnTx/>
                <a:uFillTx/>
                <a:latin typeface="+mn-lt"/>
                <a:ea typeface="+mn-ea"/>
                <a:cs typeface="+mn-cs"/>
                <a:hlinkClick r:id="rId2"/>
              </a:rPr>
              <a:t>Пушкиным</a:t>
            </a:r>
            <a:r>
              <a:rPr kumimoji="0" lang="ru-RU" sz="2400" b="1" i="0" u="none" strike="noStrike" kern="0" cap="none" spc="0" normalizeH="0" baseline="0" noProof="0" dirty="0" smtClean="0">
                <a:ln>
                  <a:noFill/>
                </a:ln>
                <a:solidFill>
                  <a:schemeClr val="tx1"/>
                </a:solidFill>
                <a:effectLst/>
                <a:uLnTx/>
                <a:uFillTx/>
                <a:latin typeface="+mn-lt"/>
                <a:ea typeface="+mn-ea"/>
                <a:cs typeface="+mn-cs"/>
              </a:rPr>
              <a:t> и в 20-е годы был его верным соратником в борьбе с кликой продажных, реакционных литераторов (</a:t>
            </a:r>
            <a:r>
              <a:rPr kumimoji="0" lang="ru-RU" sz="2400" b="1" i="0" u="none" strike="noStrike" kern="0" cap="none" spc="0" normalizeH="0" baseline="0" noProof="0" dirty="0" err="1" smtClean="0">
                <a:ln>
                  <a:noFill/>
                </a:ln>
                <a:solidFill>
                  <a:schemeClr val="tx1"/>
                </a:solidFill>
                <a:effectLst/>
                <a:uLnTx/>
                <a:uFillTx/>
                <a:latin typeface="+mn-lt"/>
                <a:ea typeface="+mn-ea"/>
                <a:cs typeface="+mn-cs"/>
              </a:rPr>
              <a:t>Булгарин</a:t>
            </a:r>
            <a:r>
              <a:rPr kumimoji="0" lang="ru-RU" sz="2400" b="1" i="0" u="none" strike="noStrike" kern="0" cap="none" spc="0" normalizeH="0" baseline="0" noProof="0" dirty="0" smtClean="0">
                <a:ln>
                  <a:noFill/>
                </a:ln>
                <a:solidFill>
                  <a:schemeClr val="tx1"/>
                </a:solidFill>
                <a:effectLst/>
                <a:uLnTx/>
                <a:uFillTx/>
                <a:latin typeface="+mn-lt"/>
                <a:ea typeface="+mn-ea"/>
                <a:cs typeface="+mn-cs"/>
              </a:rPr>
              <a:t>, Греч и др.). </a:t>
            </a:r>
          </a:p>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itchFamily="2" charset="2"/>
              <a:buChar char="l"/>
              <a:tabLst/>
              <a:defRPr/>
            </a:pPr>
            <a:r>
              <a:rPr kumimoji="0" lang="ru-RU" sz="2400" b="1" i="0" u="none" strike="noStrike" kern="0" cap="none" spc="0" normalizeH="0" baseline="0" noProof="0" dirty="0" smtClean="0">
                <a:ln>
                  <a:noFill/>
                </a:ln>
                <a:solidFill>
                  <a:schemeClr val="tx1"/>
                </a:solidFill>
                <a:effectLst/>
                <a:uLnTx/>
                <a:uFillTx/>
                <a:latin typeface="+mn-lt"/>
                <a:ea typeface="+mn-ea"/>
                <a:cs typeface="+mn-cs"/>
              </a:rPr>
              <a:t>С 1824 года </a:t>
            </a:r>
            <a:r>
              <a:rPr kumimoji="0" lang="ru-RU" sz="2400" b="1" i="0" u="none" strike="noStrike" kern="0" cap="none" spc="0" normalizeH="0" baseline="0" noProof="0" dirty="0" err="1" smtClean="0">
                <a:ln>
                  <a:noFill/>
                </a:ln>
                <a:solidFill>
                  <a:schemeClr val="tx1"/>
                </a:solidFill>
                <a:effectLst/>
                <a:uLnTx/>
                <a:uFillTx/>
                <a:latin typeface="+mn-lt"/>
                <a:ea typeface="+mn-ea"/>
                <a:cs typeface="+mn-cs"/>
              </a:rPr>
              <a:t>Дельвиг</a:t>
            </a:r>
            <a:r>
              <a:rPr kumimoji="0" lang="ru-RU" sz="2400" b="1" i="0" u="none" strike="noStrike" kern="0" cap="none" spc="0" normalizeH="0" baseline="0" noProof="0" dirty="0" smtClean="0">
                <a:ln>
                  <a:noFill/>
                </a:ln>
                <a:solidFill>
                  <a:schemeClr val="tx1"/>
                </a:solidFill>
                <a:effectLst/>
                <a:uLnTx/>
                <a:uFillTx/>
                <a:latin typeface="+mn-lt"/>
                <a:ea typeface="+mn-ea"/>
                <a:cs typeface="+mn-cs"/>
              </a:rPr>
              <a:t> ежегодно издавал альманахи «Северные цветы», к участию в которых он привлёк всех лучших поэтов. </a:t>
            </a:r>
          </a:p>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itchFamily="2" charset="2"/>
              <a:buChar char="l"/>
              <a:tabLst/>
              <a:defRPr/>
            </a:pPr>
            <a:r>
              <a:rPr kumimoji="0" lang="ru-RU" sz="2400" b="1" i="0" u="none" strike="noStrike" kern="0" cap="none" spc="0" normalizeH="0" baseline="0" noProof="0" dirty="0" smtClean="0">
                <a:ln>
                  <a:noFill/>
                </a:ln>
                <a:solidFill>
                  <a:schemeClr val="tx1"/>
                </a:solidFill>
                <a:effectLst/>
                <a:uLnTx/>
                <a:uFillTx/>
                <a:latin typeface="+mn-lt"/>
                <a:ea typeface="+mn-ea"/>
                <a:cs typeface="+mn-cs"/>
              </a:rPr>
              <a:t>В 1830 году </a:t>
            </a:r>
            <a:r>
              <a:rPr kumimoji="0" lang="ru-RU" sz="2400" b="1" i="0" u="none" strike="noStrike" kern="0" cap="none" spc="0" normalizeH="0" baseline="0" noProof="0" dirty="0" err="1" smtClean="0">
                <a:ln>
                  <a:noFill/>
                </a:ln>
                <a:solidFill>
                  <a:schemeClr val="tx1"/>
                </a:solidFill>
                <a:effectLst/>
                <a:uLnTx/>
                <a:uFillTx/>
                <a:latin typeface="+mn-lt"/>
                <a:ea typeface="+mn-ea"/>
                <a:cs typeface="+mn-cs"/>
              </a:rPr>
              <a:t>Дельвиг</a:t>
            </a:r>
            <a:r>
              <a:rPr kumimoji="0" lang="ru-RU" sz="2400" b="1" i="0" u="none" strike="noStrike" kern="0" cap="none" spc="0" normalizeH="0" baseline="0" noProof="0" dirty="0" smtClean="0">
                <a:ln>
                  <a:noFill/>
                </a:ln>
                <a:solidFill>
                  <a:schemeClr val="tx1"/>
                </a:solidFill>
                <a:effectLst/>
                <a:uLnTx/>
                <a:uFillTx/>
                <a:latin typeface="+mn-lt"/>
                <a:ea typeface="+mn-ea"/>
                <a:cs typeface="+mn-cs"/>
              </a:rPr>
              <a:t> стал редактором «Литературной газеты», служившей боевым органом писателей пушкинской группы. Газета боролась с представителями реакционной литературы за высокое назначение литературы и чистоту литературных нравов. </a:t>
            </a:r>
          </a:p>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itchFamily="2" charset="2"/>
              <a:buChar char="l"/>
              <a:tabLst/>
              <a:defRPr/>
            </a:pPr>
            <a:endParaRPr kumimoji="0" lang="ru-RU" sz="2400" b="1" i="0" u="none" strike="noStrike" kern="0" cap="none" spc="0" normalizeH="0" baseline="0" noProof="0" dirty="0">
              <a:ln>
                <a:noFill/>
              </a:ln>
              <a:solidFill>
                <a:schemeClr val="tx1"/>
              </a:solidFill>
              <a:effectLst/>
              <a:uLnTx/>
              <a:uFillTx/>
              <a:latin typeface="+mn-lt"/>
              <a:ea typeface="+mn-ea"/>
              <a:cs typeface="+mn-cs"/>
            </a:endParaRPr>
          </a:p>
        </p:txBody>
      </p:sp>
      <p:pic>
        <p:nvPicPr>
          <p:cNvPr id="4" name="Picture 2" descr="http://www.ethnospb.ru/photo/people/3522e6e4cbf2b26fb2df.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2060848"/>
            <a:ext cx="2123728" cy="331236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44008" y="260648"/>
            <a:ext cx="4230216" cy="6247864"/>
          </a:xfrm>
          <a:prstGeom prst="rect">
            <a:avLst/>
          </a:prstGeom>
        </p:spPr>
        <p:txBody>
          <a:bodyPr wrap="square">
            <a:spAutoFit/>
          </a:bodyPr>
          <a:lstStyle/>
          <a:p>
            <a:r>
              <a:rPr lang="ru-RU" sz="2000" dirty="0" smtClean="0">
                <a:latin typeface="+mj-lt"/>
              </a:rPr>
              <a:t>Когда в газете был напечатан перевод стихотворения, посвящённого революции 1830 года во Франции, </a:t>
            </a:r>
            <a:r>
              <a:rPr lang="ru-RU" sz="2000" dirty="0" err="1" smtClean="0">
                <a:latin typeface="+mj-lt"/>
              </a:rPr>
              <a:t>Дельвигу</a:t>
            </a:r>
            <a:r>
              <a:rPr lang="ru-RU" sz="2000" dirty="0" smtClean="0">
                <a:latin typeface="+mj-lt"/>
              </a:rPr>
              <a:t> пришлось выдержать оскорбительное для него объяснение с начальником полиции графом </a:t>
            </a:r>
            <a:r>
              <a:rPr lang="ru-RU" sz="2000" dirty="0" err="1" smtClean="0">
                <a:latin typeface="+mj-lt"/>
              </a:rPr>
              <a:t>Бенкендорфом</a:t>
            </a:r>
            <a:r>
              <a:rPr lang="ru-RU" sz="2000" dirty="0" smtClean="0">
                <a:latin typeface="+mj-lt"/>
              </a:rPr>
              <a:t>, который угрожал ему (а также </a:t>
            </a:r>
            <a:r>
              <a:rPr lang="ru-RU" sz="2000" dirty="0" smtClean="0">
                <a:latin typeface="+mj-lt"/>
                <a:hlinkClick r:id="rId2"/>
              </a:rPr>
              <a:t>Пушкину</a:t>
            </a:r>
            <a:r>
              <a:rPr lang="ru-RU" sz="2000" dirty="0" smtClean="0">
                <a:latin typeface="+mj-lt"/>
              </a:rPr>
              <a:t> и </a:t>
            </a:r>
            <a:r>
              <a:rPr lang="ru-RU" sz="2000" dirty="0" smtClean="0">
                <a:latin typeface="+mj-lt"/>
                <a:hlinkClick r:id="rId3"/>
              </a:rPr>
              <a:t>Вяземскому</a:t>
            </a:r>
            <a:r>
              <a:rPr lang="ru-RU" sz="2000" dirty="0" smtClean="0">
                <a:latin typeface="+mj-lt"/>
              </a:rPr>
              <a:t>) ссылкой в Сибирь. </a:t>
            </a:r>
          </a:p>
          <a:p>
            <a:r>
              <a:rPr lang="ru-RU" sz="2000" dirty="0" smtClean="0">
                <a:latin typeface="+mj-lt"/>
              </a:rPr>
              <a:t>«Литературную газету» запретили. Эти события сильно подействовали на </a:t>
            </a:r>
            <a:r>
              <a:rPr lang="ru-RU" sz="2000" dirty="0" err="1" smtClean="0">
                <a:latin typeface="+mj-lt"/>
              </a:rPr>
              <a:t>Дельвига</a:t>
            </a:r>
            <a:r>
              <a:rPr lang="ru-RU" sz="2000" dirty="0" smtClean="0">
                <a:latin typeface="+mj-lt"/>
              </a:rPr>
              <a:t> и даже, как полагали некоторые современники, сыграли роковую роль в его безвременной и скоропостижной смерти, наступившей 14 января 1831 года. </a:t>
            </a:r>
          </a:p>
          <a:p>
            <a:r>
              <a:rPr lang="ru-RU" sz="2000" dirty="0" smtClean="0">
                <a:latin typeface="+mj-lt"/>
              </a:rPr>
              <a:t>Смерть </a:t>
            </a:r>
            <a:r>
              <a:rPr lang="ru-RU" sz="2000" dirty="0" err="1" smtClean="0">
                <a:latin typeface="+mj-lt"/>
              </a:rPr>
              <a:t>Дельвига</a:t>
            </a:r>
            <a:r>
              <a:rPr lang="ru-RU" sz="2000" dirty="0" smtClean="0">
                <a:latin typeface="+mj-lt"/>
              </a:rPr>
              <a:t> была воспринята его многочисленными друзьями как очень тяжёлая утрата. Особенно глубоко переживал её </a:t>
            </a:r>
            <a:r>
              <a:rPr lang="ru-RU" sz="2000" dirty="0" smtClean="0">
                <a:latin typeface="+mj-lt"/>
                <a:hlinkClick r:id="rId2"/>
              </a:rPr>
              <a:t>Пушкин</a:t>
            </a:r>
            <a:r>
              <a:rPr lang="ru-RU" sz="2000" dirty="0" smtClean="0">
                <a:latin typeface="+mj-lt"/>
              </a:rPr>
              <a:t>. </a:t>
            </a:r>
            <a:endParaRPr lang="ru-RU" sz="2000" dirty="0">
              <a:latin typeface="+mj-lt"/>
            </a:endParaRPr>
          </a:p>
        </p:txBody>
      </p:sp>
      <p:pic>
        <p:nvPicPr>
          <p:cNvPr id="3" name="Picture 2" descr="http://chgk.zaba.ru/images/db/20030115.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836712"/>
            <a:ext cx="4499992" cy="5375317"/>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yazikov.jpg"/>
          <p:cNvPicPr>
            <a:picLocks noChangeAspect="1"/>
          </p:cNvPicPr>
          <p:nvPr/>
        </p:nvPicPr>
        <p:blipFill>
          <a:blip r:embed="rId2" cstate="print"/>
          <a:stretch>
            <a:fillRect/>
          </a:stretch>
        </p:blipFill>
        <p:spPr>
          <a:xfrm>
            <a:off x="5076056" y="1412776"/>
            <a:ext cx="3816424" cy="5014512"/>
          </a:xfrm>
          <a:prstGeom prst="rect">
            <a:avLst/>
          </a:prstGeom>
        </p:spPr>
      </p:pic>
      <p:sp>
        <p:nvSpPr>
          <p:cNvPr id="3" name="Прямоугольник 2"/>
          <p:cNvSpPr/>
          <p:nvPr/>
        </p:nvSpPr>
        <p:spPr>
          <a:xfrm>
            <a:off x="1331640" y="1124744"/>
            <a:ext cx="4572000" cy="3046988"/>
          </a:xfrm>
          <a:prstGeom prst="rect">
            <a:avLst/>
          </a:prstGeom>
        </p:spPr>
        <p:txBody>
          <a:bodyPr>
            <a:spAutoFit/>
          </a:bodyPr>
          <a:lstStyle/>
          <a:p>
            <a:r>
              <a:rPr lang="ru-RU" sz="4800" b="1" i="1" dirty="0" smtClean="0">
                <a:solidFill>
                  <a:schemeClr val="tx1">
                    <a:lumMod val="85000"/>
                    <a:lumOff val="15000"/>
                  </a:schemeClr>
                </a:solidFill>
                <a:latin typeface="+mj-lt"/>
                <a:cs typeface="Times New Roman" pitchFamily="18" charset="0"/>
              </a:rPr>
              <a:t>Языков Николай Михайлович</a:t>
            </a:r>
          </a:p>
          <a:p>
            <a:r>
              <a:rPr lang="ru-RU" sz="4800" b="1" dirty="0" smtClean="0">
                <a:solidFill>
                  <a:schemeClr val="tx1">
                    <a:lumMod val="85000"/>
                    <a:lumOff val="15000"/>
                  </a:schemeClr>
                </a:solidFill>
                <a:latin typeface="+mj-lt"/>
                <a:cs typeface="Times New Roman" pitchFamily="18" charset="0"/>
              </a:rPr>
              <a:t>(1803 – 1846)</a:t>
            </a:r>
          </a:p>
        </p:txBody>
      </p:sp>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1640" y="332656"/>
            <a:ext cx="7488832" cy="4524315"/>
          </a:xfrm>
          <a:prstGeom prst="rect">
            <a:avLst/>
          </a:prstGeom>
        </p:spPr>
        <p:txBody>
          <a:bodyPr wrap="square">
            <a:spAutoFit/>
          </a:bodyPr>
          <a:lstStyle/>
          <a:p>
            <a:pPr algn="ctr">
              <a:buNone/>
            </a:pPr>
            <a:r>
              <a:rPr lang="ru-RU" sz="2400" dirty="0" smtClean="0">
                <a:latin typeface="+mj-lt"/>
              </a:rPr>
              <a:t>Родился в помещичьей семье, в Симбирске, отец прапорщик Михаил Петрович Языков ( ), мать Екатерина Александровна Ермолова. На 12-м году был отдан в институт горных инженеров в Петербурге, а по окончании в нём курса поступил в инженерный корпус; но не чувствуя призвания к занятиям математикой и увлекаясь поэзией, решил, по совету профессора словесности в Дерптском университете, известного литератора А. Ф. </a:t>
            </a:r>
            <a:r>
              <a:rPr lang="ru-RU" sz="2400" dirty="0" err="1" smtClean="0">
                <a:latin typeface="+mj-lt"/>
              </a:rPr>
              <a:t>Воейкова</a:t>
            </a:r>
            <a:r>
              <a:rPr lang="ru-RU" sz="2400" dirty="0" smtClean="0">
                <a:latin typeface="+mj-lt"/>
              </a:rPr>
              <a:t>, перейти в этот университет (1820). В 1819 году дебютировал в печати (на страницах «Соревнователя просвещения и благотворения»). </a:t>
            </a:r>
            <a:endParaRPr lang="ru-RU" sz="2400" dirty="0">
              <a:latin typeface="+mj-lt"/>
            </a:endParaRPr>
          </a:p>
        </p:txBody>
      </p:sp>
      <p:pic>
        <p:nvPicPr>
          <p:cNvPr id="4" name="Рисунок 3" descr="Img30-Gorny-inst.jpg"/>
          <p:cNvPicPr>
            <a:picLocks noChangeAspect="1"/>
          </p:cNvPicPr>
          <p:nvPr/>
        </p:nvPicPr>
        <p:blipFill>
          <a:blip r:embed="rId2" cstate="print"/>
          <a:stretch>
            <a:fillRect/>
          </a:stretch>
        </p:blipFill>
        <p:spPr>
          <a:xfrm>
            <a:off x="179512" y="4512249"/>
            <a:ext cx="3672408" cy="2345751"/>
          </a:xfrm>
          <a:prstGeom prst="rect">
            <a:avLst/>
          </a:prstGeom>
        </p:spPr>
      </p:pic>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260648"/>
            <a:ext cx="6606480" cy="5410712"/>
          </a:xfrm>
          <a:prstGeom prst="rect">
            <a:avLst/>
          </a:prstGeom>
        </p:spPr>
        <p:txBody>
          <a:bodyPr wrap="square">
            <a:spAutoFit/>
          </a:bodyPr>
          <a:lstStyle/>
          <a:p>
            <a:pPr>
              <a:lnSpc>
                <a:spcPct val="80000"/>
              </a:lnSpc>
            </a:pPr>
            <a:r>
              <a:rPr lang="ru-RU" sz="2400" dirty="0" smtClean="0"/>
              <a:t>Осенью 1819 года Николай Михайлович уехал в Языково, где занялся подготовкой к поступлению в университет. В 1822 году Языков поступил в </a:t>
            </a:r>
            <a:r>
              <a:rPr lang="ru-RU" sz="2400" dirty="0" err="1" smtClean="0"/>
              <a:t>Дерптский</a:t>
            </a:r>
            <a:r>
              <a:rPr lang="ru-RU" sz="2400" dirty="0" smtClean="0"/>
              <a:t> университет, где дополнительно занимался с учителями латинским и греческим языками. Его захватила идея самообразования, воспитания в себе поэта-творца. В петербургских журналах все чаще появляются его стихи: "Песня короля </a:t>
            </a:r>
            <a:r>
              <a:rPr lang="ru-RU" sz="2400" dirty="0" err="1" smtClean="0"/>
              <a:t>Региера</a:t>
            </a:r>
            <a:r>
              <a:rPr lang="ru-RU" sz="2400" dirty="0" smtClean="0"/>
              <a:t>", "Моя родина", "Языкову А.М., при посвящении ему тетради стихов моих", "Чужбина ", "Мое уединение", "Прошу стихи мои простить!..", "Песнь Баяна", "Услад", "</a:t>
            </a:r>
            <a:r>
              <a:rPr lang="ru-RU" sz="2400" dirty="0" err="1" smtClean="0"/>
              <a:t>Евпатий</a:t>
            </a:r>
            <a:r>
              <a:rPr lang="ru-RU" sz="2400" dirty="0" smtClean="0"/>
              <a:t>" и другие стихотворения и элегии. Он пишет студенческие песни, которые имеют огромную популярность, хотя сам поэт не принимает их всерьез. </a:t>
            </a:r>
            <a:endParaRPr lang="ru-RU" sz="2400" dirty="0"/>
          </a:p>
        </p:txBody>
      </p:sp>
      <p:pic>
        <p:nvPicPr>
          <p:cNvPr id="3" name="Picture 5" descr="kniga01"/>
          <p:cNvPicPr>
            <a:picLocks noChangeAspect="1" noChangeArrowheads="1"/>
          </p:cNvPicPr>
          <p:nvPr/>
        </p:nvPicPr>
        <p:blipFill>
          <a:blip r:embed="rId2" cstate="print"/>
          <a:srcRect/>
          <a:stretch>
            <a:fillRect/>
          </a:stretch>
        </p:blipFill>
        <p:spPr bwMode="auto">
          <a:xfrm>
            <a:off x="6371184" y="5297362"/>
            <a:ext cx="2772816" cy="1560638"/>
          </a:xfrm>
          <a:prstGeom prst="rect">
            <a:avLst/>
          </a:prstGeom>
          <a:noFill/>
        </p:spPr>
      </p:pic>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87824" y="548680"/>
            <a:ext cx="5688632" cy="3582519"/>
          </a:xfrm>
          <a:prstGeom prst="rect">
            <a:avLst/>
          </a:prstGeom>
        </p:spPr>
        <p:txBody>
          <a:bodyPr wrap="square">
            <a:spAutoFit/>
          </a:bodyPr>
          <a:lstStyle/>
          <a:p>
            <a:pPr>
              <a:lnSpc>
                <a:spcPct val="90000"/>
              </a:lnSpc>
            </a:pPr>
            <a:r>
              <a:rPr lang="ru-RU" sz="2800" dirty="0" smtClean="0">
                <a:latin typeface="+mj-lt"/>
              </a:rPr>
              <a:t>Летом 1829 года был написан известный "Пловец" Языкова, опубликованный в альманахе Максимовича. </a:t>
            </a:r>
          </a:p>
          <a:p>
            <a:pPr>
              <a:lnSpc>
                <a:spcPct val="90000"/>
              </a:lnSpc>
            </a:pPr>
            <a:r>
              <a:rPr lang="ru-RU" sz="2800" dirty="0" smtClean="0">
                <a:latin typeface="+mj-lt"/>
              </a:rPr>
              <a:t>В 1832 году вышли из печати два номера "Европейца", в которых были помещены пять стихотворений Языкова и среди них "Ау!" - один из его шедевров. </a:t>
            </a:r>
            <a:endParaRPr lang="ru-RU" sz="2800" dirty="0">
              <a:latin typeface="+mj-lt"/>
            </a:endParaRPr>
          </a:p>
        </p:txBody>
      </p:sp>
      <p:pic>
        <p:nvPicPr>
          <p:cNvPr id="3" name="Picture 4" descr="pero2"/>
          <p:cNvPicPr>
            <a:picLocks noChangeAspect="1" noChangeArrowheads="1"/>
          </p:cNvPicPr>
          <p:nvPr/>
        </p:nvPicPr>
        <p:blipFill>
          <a:blip r:embed="rId2" cstate="print"/>
          <a:srcRect/>
          <a:stretch>
            <a:fillRect/>
          </a:stretch>
        </p:blipFill>
        <p:spPr bwMode="auto">
          <a:xfrm>
            <a:off x="2590800" y="4509120"/>
            <a:ext cx="5293568" cy="1567830"/>
          </a:xfrm>
          <a:prstGeom prst="rect">
            <a:avLst/>
          </a:prstGeom>
          <a:noFill/>
        </p:spPr>
      </p:pic>
      <p:pic>
        <p:nvPicPr>
          <p:cNvPr id="4" name="Picture 5" descr="ajzukov_nm"/>
          <p:cNvPicPr>
            <a:picLocks noChangeAspect="1" noChangeArrowheads="1"/>
          </p:cNvPicPr>
          <p:nvPr/>
        </p:nvPicPr>
        <p:blipFill>
          <a:blip r:embed="rId3" cstate="print"/>
          <a:srcRect/>
          <a:stretch>
            <a:fillRect/>
          </a:stretch>
        </p:blipFill>
        <p:spPr bwMode="auto">
          <a:xfrm>
            <a:off x="179512" y="304800"/>
            <a:ext cx="2520280" cy="3484240"/>
          </a:xfrm>
          <a:prstGeom prst="rect">
            <a:avLst/>
          </a:prstGeom>
          <a:noFill/>
        </p:spPr>
      </p:pic>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9672" y="188640"/>
            <a:ext cx="7056784" cy="5706177"/>
          </a:xfrm>
          <a:prstGeom prst="rect">
            <a:avLst/>
          </a:prstGeom>
        </p:spPr>
        <p:txBody>
          <a:bodyPr wrap="square">
            <a:spAutoFit/>
          </a:bodyPr>
          <a:lstStyle/>
          <a:p>
            <a:pPr>
              <a:lnSpc>
                <a:spcPct val="80000"/>
              </a:lnSpc>
            </a:pPr>
            <a:r>
              <a:rPr lang="ru-RU" sz="2400" dirty="0" smtClean="0">
                <a:latin typeface="+mj-lt"/>
              </a:rPr>
              <a:t>Постепенно подбирались к Языкову недуги, медики предписали поэту путешествие на воды. 28 июня 1838 года вместе с П. Киреевским он выехал в Мариенбад. В конце сентября переехал в </a:t>
            </a:r>
            <a:r>
              <a:rPr lang="ru-RU" sz="2400" dirty="0" err="1" smtClean="0">
                <a:latin typeface="+mj-lt"/>
              </a:rPr>
              <a:t>Ганау</a:t>
            </a:r>
            <a:r>
              <a:rPr lang="ru-RU" sz="2400" dirty="0" smtClean="0">
                <a:latin typeface="+mj-lt"/>
              </a:rPr>
              <a:t>, где вместе с братом, П.М. Языковым, занимался переводами с русского на немецкий. Они перевели очерк Дениса Давыдова "Тильзит", письмо Жуковского о "Мадонне" Рафаэля, "К морю", "Узник" и другие стихотворения А.С. Пушкина, несколько стихотворений Языкова. Летом Николай Михайлович начал писать и свои стихи.  В Москву Языков приехал в последних числах июля 1940 года. В Москве вышла книга "56 стихотворений Н.М. Языкова", составленная </a:t>
            </a:r>
            <a:r>
              <a:rPr lang="ru-RU" sz="2400" dirty="0" err="1" smtClean="0">
                <a:latin typeface="+mj-lt"/>
              </a:rPr>
              <a:t>Валуевым</a:t>
            </a:r>
            <a:r>
              <a:rPr lang="ru-RU" sz="2400" dirty="0" smtClean="0">
                <a:latin typeface="+mj-lt"/>
              </a:rPr>
              <a:t>, а позже сам поэт подготовил к изданию сборник "Новые стихотворения", написанные в 1834-1844 годах. Здоровье Языкова ухудшается. Он проходит еще один курс водолечения в Москве, но силы его уходят, 26 декабря 1846 года поэт скончался</a:t>
            </a:r>
            <a:endParaRPr lang="ru-RU" sz="2400" dirty="0">
              <a:latin typeface="+mj-lt"/>
            </a:endParaRPr>
          </a:p>
        </p:txBody>
      </p: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3501008"/>
            <a:ext cx="5184576" cy="2308324"/>
          </a:xfrm>
          <a:prstGeom prst="rect">
            <a:avLst/>
          </a:prstGeom>
        </p:spPr>
        <p:txBody>
          <a:bodyPr wrap="square">
            <a:spAutoFit/>
          </a:bodyPr>
          <a:lstStyle/>
          <a:p>
            <a:r>
              <a:rPr lang="ru-RU" sz="2400" dirty="0" smtClean="0"/>
              <a:t>В нем собралось обилие необыкновенное всех качеств: ум, </a:t>
            </a:r>
            <a:r>
              <a:rPr lang="ru-RU" sz="2400" dirty="0" smtClean="0"/>
              <a:t>остроумие, наблюдательность</a:t>
            </a:r>
            <a:r>
              <a:rPr lang="ru-RU" sz="2400" dirty="0" smtClean="0"/>
              <a:t>, неожиданность выводов, чувство, веселость и даже грусть… Н.В. Гоголь </a:t>
            </a:r>
            <a:endParaRPr lang="ru-RU" sz="2400" dirty="0"/>
          </a:p>
        </p:txBody>
      </p:sp>
      <p:pic>
        <p:nvPicPr>
          <p:cNvPr id="3" name="Рисунок 2" descr="viazemsk.jpg"/>
          <p:cNvPicPr>
            <a:picLocks noChangeAspect="1"/>
          </p:cNvPicPr>
          <p:nvPr/>
        </p:nvPicPr>
        <p:blipFill>
          <a:blip r:embed="rId2" cstate="print"/>
          <a:stretch>
            <a:fillRect/>
          </a:stretch>
        </p:blipFill>
        <p:spPr>
          <a:xfrm>
            <a:off x="5580112" y="764704"/>
            <a:ext cx="3563888" cy="4146800"/>
          </a:xfrm>
          <a:prstGeom prst="rect">
            <a:avLst/>
          </a:prstGeom>
          <a:effectLst>
            <a:softEdge rad="635000"/>
          </a:effectLst>
        </p:spPr>
      </p:pic>
      <p:sp>
        <p:nvSpPr>
          <p:cNvPr id="4" name="Прямоугольник 3"/>
          <p:cNvSpPr/>
          <p:nvPr/>
        </p:nvSpPr>
        <p:spPr>
          <a:xfrm>
            <a:off x="1259632" y="260648"/>
            <a:ext cx="5760640" cy="1323439"/>
          </a:xfrm>
          <a:prstGeom prst="rect">
            <a:avLst/>
          </a:prstGeom>
        </p:spPr>
        <p:txBody>
          <a:bodyPr wrap="square">
            <a:spAutoFit/>
          </a:bodyPr>
          <a:lstStyle/>
          <a:p>
            <a:r>
              <a:rPr lang="ru-RU" sz="4000" b="1" i="1" dirty="0" smtClean="0">
                <a:effectLst>
                  <a:outerShdw blurRad="38100" dist="38100" dir="2700000" algn="tl">
                    <a:srgbClr val="C0C0C0"/>
                  </a:outerShdw>
                </a:effectLst>
                <a:latin typeface="Meiryo" pitchFamily="34" charset="-128"/>
                <a:ea typeface="Meiryo" pitchFamily="34" charset="-128"/>
                <a:cs typeface="Meiryo" pitchFamily="34" charset="-128"/>
              </a:rPr>
              <a:t>Пётр  Андреевич Вяземский</a:t>
            </a:r>
            <a:endParaRPr lang="ru-RU" sz="4000" i="1" dirty="0">
              <a:latin typeface="Meiryo" pitchFamily="34" charset="-128"/>
              <a:ea typeface="Meiryo" pitchFamily="34" charset="-128"/>
              <a:cs typeface="Meiryo" pitchFamily="34" charset="-128"/>
            </a:endParaRPr>
          </a:p>
        </p:txBody>
      </p:sp>
      <p:sp>
        <p:nvSpPr>
          <p:cNvPr id="71684" name="Rectangle 4"/>
          <p:cNvSpPr>
            <a:spLocks noChangeArrowheads="1"/>
          </p:cNvSpPr>
          <p:nvPr/>
        </p:nvSpPr>
        <p:spPr bwMode="auto">
          <a:xfrm>
            <a:off x="6444208" y="5229200"/>
            <a:ext cx="233975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(1792 – 1878)</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1547664" y="188640"/>
            <a:ext cx="7128792"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mj-lt"/>
                <a:ea typeface="Times New Roman" pitchFamily="18" charset="0"/>
                <a:cs typeface="Arial" pitchFamily="34" charset="0"/>
              </a:rPr>
              <a:t>Петр Андреевич Вяземский родился в богатой аристократической семье. Его отец, князь Андрей Иванович Вяземский готовил своего сына к серьезной государственной деятельности, поэтому дал мальчику блестящее образование: он обучался в петербургском иезуитском пансионе, при Педагогическом институте, в последствии, после его переезда в Москву для чтения лекций молодому человеку в дом Вяземских приглашались профессора Московского университета.</a:t>
            </a:r>
            <a:endParaRPr kumimoji="0" lang="ru-RU" sz="2000" b="0" i="0" u="none" strike="noStrike" cap="none" normalizeH="0" baseline="0" dirty="0" smtClean="0">
              <a:ln>
                <a:noFill/>
              </a:ln>
              <a:solidFill>
                <a:schemeClr val="tx1"/>
              </a:solidFill>
              <a:effectLst/>
              <a:latin typeface="+mj-l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mj-lt"/>
                <a:ea typeface="Times New Roman" pitchFamily="18" charset="0"/>
                <a:cs typeface="Arial" pitchFamily="34" charset="0"/>
              </a:rPr>
              <a:t>После смерти А.И. Вяземского воспитанием, образованием юноши занимался его близкий родственник известный литератор и историк Н.М. Карамзин. Именно Н.М. Карамзин вводит П.А. Вяземского в круг прогрессивно настроенных литераторов, ратующих за то, чтобы русская литература обрела европейский статус. Вяземский увлекался идеями французского Просвещения, его кумиром был великий Вольтер. В своем раннем творчестве Вяземский отдал дань «легкой» поэзии. В этот период он активно разрабатывает сатирические жанры, излюбленным из которых был жанр эпиграммы.</a:t>
            </a:r>
            <a:endParaRPr kumimoji="0" lang="ru-RU" sz="2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496944" cy="701730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ru-RU" sz="2400" dirty="0" smtClean="0">
                <a:latin typeface="+mj-lt"/>
              </a:rPr>
              <a:t>События Отечественной войны 1812 года, в которой он принимал участие, только укрепили его представления о необходимости изменений в государственном устройстве. Вместе с группой молодых вольнодумцев Вяземский составил записку императору, в которой отстаивалась мысль о необходимости освобождения крестьян от крепостной зависимости</a:t>
            </a:r>
            <a:r>
              <a:rPr lang="ru-RU" sz="2400" dirty="0" smtClean="0">
                <a:latin typeface="+mj-lt"/>
              </a:rPr>
              <a:t>. Реакция </a:t>
            </a:r>
            <a:r>
              <a:rPr lang="ru-RU" sz="2400" dirty="0" smtClean="0">
                <a:latin typeface="+mj-lt"/>
              </a:rPr>
              <a:t>последовала незамедлительно: Вяземский был уволен с военной службы и находился в опале почти десять лет. При этом он не разделял тактики декабристов, поэтому не был членом тайного общества. Однако после разгрома декабристского движения, казни пятерых заговорщиков и высылки сотен участников заговора на каторжные работы и в ссылку Вяземский в письме своей жене писал: «для меня Россия теперь опоганена, окровавлена: мне в ней душно, нестерпимо. &lt;…&gt; я не могу, не хочу жить спокойно на лобном месте, на сцене казни!» В годы опалы Вяземский активно занимается художественным творчеством, пишет критические статьи о современной литературе.</a:t>
            </a:r>
          </a:p>
          <a:p>
            <a:endParaRPr lang="ru-RU" dirty="0"/>
          </a:p>
        </p:txBody>
      </p:sp>
    </p:spTree>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9672" y="3501007"/>
            <a:ext cx="7200800" cy="2308324"/>
          </a:xfrm>
          <a:prstGeom prst="rect">
            <a:avLst/>
          </a:prstGeom>
        </p:spPr>
        <p:txBody>
          <a:bodyPr wrap="square">
            <a:spAutoFit/>
          </a:bodyPr>
          <a:lstStyle/>
          <a:p>
            <a:r>
              <a:rPr lang="ru-RU" dirty="0" smtClean="0"/>
              <a:t>Вскоре о Вяземском заговорили как об одном из теоретиков и практиков русского романтизма. Наиболее часто в этот период он обращается к жанру послания, который позволял молодому поэту сочетать, казалось бы, несочетаемое: высокий слог, исполненный поэтических штампов, и намеренно сниженную бытовую, почти разговорную манеру. Лучшие журналы России считают за честь поместить на своих страницах сочинения князя Вяземского.</a:t>
            </a:r>
            <a:endParaRPr lang="ru-RU" dirty="0"/>
          </a:p>
        </p:txBody>
      </p:sp>
      <p:pic>
        <p:nvPicPr>
          <p:cNvPr id="3" name="Рисунок 2" descr="3Pjotr_Andrejevics_Vjazemszkij.jpg"/>
          <p:cNvPicPr>
            <a:picLocks noChangeAspect="1"/>
          </p:cNvPicPr>
          <p:nvPr/>
        </p:nvPicPr>
        <p:blipFill>
          <a:blip r:embed="rId2" cstate="print"/>
          <a:stretch>
            <a:fillRect/>
          </a:stretch>
        </p:blipFill>
        <p:spPr>
          <a:xfrm flipH="1">
            <a:off x="1907704" y="260648"/>
            <a:ext cx="5469293" cy="25717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0"/>
            <a:ext cx="7344816" cy="7017306"/>
          </a:xfrm>
          <a:prstGeom prst="rect">
            <a:avLst/>
          </a:prstGeom>
        </p:spPr>
        <p:txBody>
          <a:bodyPr wrap="square">
            <a:spAutoFit/>
          </a:bodyPr>
          <a:lstStyle/>
          <a:p>
            <a:r>
              <a:rPr lang="ru-RU" dirty="0" smtClean="0"/>
              <a:t>Для поэзии Вяземского характерен перевес мысли над чувством, что, по его мнению, искупало погрешности в отделке стиха. Его творчество пронизывают вольнолюбивые мотивы («Петербург» (1818 – 1819), в стихотворении «Русский бог» (1828) появляются сатирические мотивы. Он обращался к стихотворным путевым очеркам, дорожным хроникам. Эти жанры привлекали поэта неторопливой манерой описания, характерными разговорными интонациями. Яркими примерами подобных произведений, где Вяземскому удалось достичь сочетания точных описаний быта и заключений, исполненных философского смысла, тонкого лиризма и эпической глубины, острых сатирических замечаний и вольнолюбивых идей, по праву считаются такие стихотворения, как «Станция» (1825), «Коляска» (1826), «Зимние карикатуры» (1828). В стихотворении «Прощание с халатом» (1817) лирический герой предпочитает погрузиться в свой личный мир, поскольку только там он может обрести покой и гармонию. Вяземский стремился к слиянию гражданской и личной тем в поэзии, к устранению перегородок между ними. В большей степени этого удалось достичь в жанре элегии. Трагическое ощущение одиночества переполняет его поздние стихотворения.</a:t>
            </a:r>
          </a:p>
          <a:p>
            <a:r>
              <a:rPr lang="ru-RU" dirty="0" smtClean="0"/>
              <a:t>  Князь Петр Андреевич Вяземский умер в </a:t>
            </a:r>
            <a:r>
              <a:rPr lang="ru-RU" dirty="0" err="1" smtClean="0"/>
              <a:t>Баден-Бадене</a:t>
            </a:r>
            <a:r>
              <a:rPr lang="ru-RU" dirty="0" smtClean="0"/>
              <a:t> 86-ти лет, он похоронен в Петербурге на кладбище Александро-Невской лавры близ могил Карамзина и Жуковского.</a:t>
            </a:r>
          </a:p>
          <a:p>
            <a:endParaRPr lang="ru-RU" dirty="0" smtClean="0"/>
          </a:p>
          <a:p>
            <a:endParaRPr lang="ru-RU" dirty="0"/>
          </a:p>
        </p:txBody>
      </p:sp>
    </p:spTree>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07904" y="2492896"/>
            <a:ext cx="4572000" cy="3108543"/>
          </a:xfrm>
          <a:prstGeom prst="rect">
            <a:avLst/>
          </a:prstGeom>
        </p:spPr>
        <p:txBody>
          <a:bodyPr>
            <a:spAutoFit/>
          </a:bodyPr>
          <a:lstStyle/>
          <a:p>
            <a:r>
              <a:rPr lang="ru-RU" sz="2800" dirty="0" smtClean="0">
                <a:latin typeface="+mj-lt"/>
              </a:rPr>
              <a:t>Гармония его стихов, свежесть слога, живость и точность выражения должны поразить всякого хотя несколько одаренного вкусом и чувством. А.С. Пушкин </a:t>
            </a:r>
            <a:endParaRPr lang="ru-RU" sz="2800" dirty="0">
              <a:latin typeface="+mj-lt"/>
            </a:endParaRPr>
          </a:p>
        </p:txBody>
      </p:sp>
      <p:pic>
        <p:nvPicPr>
          <p:cNvPr id="3" name="Рисунок 2" descr="4_2_03b.jpg"/>
          <p:cNvPicPr>
            <a:picLocks noChangeAspect="1"/>
          </p:cNvPicPr>
          <p:nvPr/>
        </p:nvPicPr>
        <p:blipFill>
          <a:blip r:embed="rId2" cstate="print"/>
          <a:stretch>
            <a:fillRect/>
          </a:stretch>
        </p:blipFill>
        <p:spPr>
          <a:xfrm>
            <a:off x="323528" y="1340768"/>
            <a:ext cx="3024336" cy="3942184"/>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3275856" y="260648"/>
            <a:ext cx="5616624" cy="1938992"/>
          </a:xfrm>
          <a:prstGeom prst="rect">
            <a:avLst/>
          </a:prstGeom>
        </p:spPr>
        <p:txBody>
          <a:bodyPr wrap="square">
            <a:spAutoFit/>
          </a:bodyPr>
          <a:lstStyle/>
          <a:p>
            <a:r>
              <a:rPr lang="ru-RU" sz="4000" dirty="0" smtClean="0">
                <a:effectLst>
                  <a:outerShdw blurRad="38100" dist="38100" dir="2700000" algn="tl">
                    <a:srgbClr val="000000">
                      <a:alpha val="43137"/>
                    </a:srgbClr>
                  </a:outerShdw>
                </a:effectLst>
                <a:latin typeface="+mj-lt"/>
              </a:rPr>
              <a:t>Евгений Абрамович Баратынский</a:t>
            </a:r>
            <a:br>
              <a:rPr lang="ru-RU" sz="4000" dirty="0" smtClean="0">
                <a:effectLst>
                  <a:outerShdw blurRad="38100" dist="38100" dir="2700000" algn="tl">
                    <a:srgbClr val="000000">
                      <a:alpha val="43137"/>
                    </a:srgbClr>
                  </a:outerShdw>
                </a:effectLst>
                <a:latin typeface="+mj-lt"/>
              </a:rPr>
            </a:br>
            <a:r>
              <a:rPr lang="ru-RU" sz="4000" dirty="0" smtClean="0">
                <a:effectLst>
                  <a:outerShdw blurRad="38100" dist="38100" dir="2700000" algn="tl">
                    <a:srgbClr val="000000">
                      <a:alpha val="43137"/>
                    </a:srgbClr>
                  </a:outerShdw>
                </a:effectLst>
                <a:latin typeface="+mj-lt"/>
              </a:rPr>
              <a:t>1800 - 1844</a:t>
            </a:r>
            <a:endParaRPr lang="ru-RU" sz="4000" dirty="0">
              <a:latin typeface="+mj-lt"/>
            </a:endParaRPr>
          </a:p>
        </p:txBody>
      </p:sp>
    </p:spTree>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55776" y="260648"/>
            <a:ext cx="6336704" cy="6124754"/>
          </a:xfrm>
          <a:prstGeom prst="rect">
            <a:avLst/>
          </a:prstGeom>
        </p:spPr>
        <p:txBody>
          <a:bodyPr wrap="square">
            <a:spAutoFit/>
          </a:bodyPr>
          <a:lstStyle/>
          <a:p>
            <a:r>
              <a:rPr lang="ru-RU" kern="0" dirty="0" smtClean="0">
                <a:solidFill>
                  <a:schemeClr val="accent2">
                    <a:lumMod val="60000"/>
                    <a:lumOff val="40000"/>
                  </a:schemeClr>
                </a:solidFill>
                <a:latin typeface="Monotype Corsiva" pitchFamily="66" charset="0"/>
              </a:rPr>
              <a:t> </a:t>
            </a:r>
            <a:r>
              <a:rPr lang="ru-RU" sz="2800" kern="0" dirty="0" smtClean="0">
                <a:latin typeface="+mj-lt"/>
              </a:rPr>
              <a:t>Боратынский родился 19 февраля                    (2 марта) 1800 года в отцовской усадьбе </a:t>
            </a:r>
            <a:r>
              <a:rPr lang="ru-RU" sz="2800" kern="0" dirty="0" err="1" smtClean="0">
                <a:latin typeface="+mj-lt"/>
              </a:rPr>
              <a:t>Мара</a:t>
            </a:r>
            <a:r>
              <a:rPr lang="ru-RU" sz="2800" kern="0" dirty="0" smtClean="0">
                <a:latin typeface="+mj-lt"/>
              </a:rPr>
              <a:t> под Тамбовом. Его отец, был выходцем из старинного польского рода, мать – фрейлиной императрицы Марии Федоровны. Под руководством итальянского гувернера родители дали своему сыну замечательное образование. С детства  мальчик уже знал французский, итальянский, немецкий и русский языки настолько хорошо, что мог самостоятельно читать, а к восьми годам свободно писал письма на этих языках.</a:t>
            </a:r>
            <a:endParaRPr lang="ru-RU" sz="2800" dirty="0">
              <a:latin typeface="+mj-lt"/>
            </a:endParaRPr>
          </a:p>
        </p:txBody>
      </p:sp>
      <p:pic>
        <p:nvPicPr>
          <p:cNvPr id="3" name="Рисунок 2" descr="shyshkyn.jpg"/>
          <p:cNvPicPr>
            <a:picLocks noChangeAspect="1"/>
          </p:cNvPicPr>
          <p:nvPr/>
        </p:nvPicPr>
        <p:blipFill>
          <a:blip r:embed="rId2" cstate="print"/>
          <a:stretch>
            <a:fillRect/>
          </a:stretch>
        </p:blipFill>
        <p:spPr>
          <a:xfrm>
            <a:off x="0" y="1628800"/>
            <a:ext cx="2699792" cy="4277730"/>
          </a:xfrm>
          <a:prstGeom prst="ellipse">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0"/>
            <a:ext cx="7560840" cy="7298279"/>
          </a:xfrm>
          <a:prstGeom prst="rect">
            <a:avLst/>
          </a:prstGeom>
        </p:spPr>
        <p:txBody>
          <a:bodyPr wrap="square">
            <a:spAutoFit/>
          </a:bodyPr>
          <a:lstStyle/>
          <a:p>
            <a:r>
              <a:rPr lang="ru-RU" sz="2400" dirty="0" smtClean="0">
                <a:latin typeface="+mj-lt"/>
              </a:rPr>
              <a:t>В 1812 году Баратынский был зачислен в Петербургский Пажеский корпус. Воспитанный на традициях романтической литературы, мальчик мечтал о захватывающих приключениях и опасностях, представлял себя отважным пиратом, благородным разбойником. В корпусе царила совершенно иная атмосфера – муштра, зубрежка, казенщина… Вместе со своими друзьями Евгений создает «Общество мстителей». Шалости членов «Общества мстителей» досаждали руководству корпуса.</a:t>
            </a:r>
          </a:p>
          <a:p>
            <a:r>
              <a:rPr lang="ru-RU" sz="2400" dirty="0" smtClean="0">
                <a:latin typeface="+mj-lt"/>
              </a:rPr>
              <a:t>Однако одна из подобных шалостей возымела весьма серьезные последствия: один из «мстителей» похитил у своего отца крупную сумму денег и золотую табакерку. Результатом случившегося стало исключение Баратынского из Пажеского корпуса по личному распоряжению Александра I. Более того, Евгению Баратынскому воспрещалось служить где-либо, кроме как в армии, причем только в чине рядового.</a:t>
            </a:r>
          </a:p>
          <a:p>
            <a:pPr algn="ctr">
              <a:defRPr/>
            </a:pPr>
            <a:r>
              <a:rPr lang="ru-RU" sz="2400" dirty="0" smtClean="0">
                <a:latin typeface="+mj-lt"/>
              </a:rPr>
              <a:t>.</a:t>
            </a:r>
            <a:endParaRPr lang="ru-RU" sz="2400" dirty="0">
              <a:latin typeface="+mj-lt"/>
            </a:endParaRPr>
          </a:p>
        </p:txBody>
      </p:sp>
    </p:spTree>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
          <p:cNvSpPr>
            <a:spLocks noChangeArrowheads="1"/>
          </p:cNvSpPr>
          <p:nvPr/>
        </p:nvSpPr>
        <p:spPr bwMode="auto">
          <a:xfrm>
            <a:off x="1547664" y="184666"/>
            <a:ext cx="712879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ru-RU" sz="2400" b="0" i="0" u="none" strike="noStrike" cap="none" normalizeH="0" baseline="0" dirty="0" smtClean="0">
                <a:ln>
                  <a:noFill/>
                </a:ln>
                <a:solidFill>
                  <a:srgbClr val="000000"/>
                </a:solidFill>
                <a:effectLst/>
                <a:latin typeface="+mj-lt"/>
                <a:ea typeface="Times New Roman" pitchFamily="18" charset="0"/>
                <a:cs typeface="Arial" pitchFamily="34" charset="0"/>
              </a:rPr>
              <a:t>В 1819 году в Петербурге Баратынский вступает рядовым в лейб-гвардии Егерский полк. Здесь он знакомится с известными поэтами-романтиками А.А. </a:t>
            </a:r>
            <a:r>
              <a:rPr kumimoji="0" lang="ru-RU" sz="2400" b="0" i="0" u="none" strike="noStrike" cap="none" normalizeH="0" baseline="0" dirty="0" err="1" smtClean="0">
                <a:ln>
                  <a:noFill/>
                </a:ln>
                <a:solidFill>
                  <a:srgbClr val="000000"/>
                </a:solidFill>
                <a:effectLst/>
                <a:latin typeface="+mj-lt"/>
                <a:ea typeface="Times New Roman" pitchFamily="18" charset="0"/>
                <a:cs typeface="Arial" pitchFamily="34" charset="0"/>
              </a:rPr>
              <a:t>Дельвигом</a:t>
            </a:r>
            <a:r>
              <a:rPr kumimoji="0" lang="ru-RU" sz="2400" b="0" i="0" u="none" strike="noStrike" cap="none" normalizeH="0" baseline="0" dirty="0" smtClean="0">
                <a:ln>
                  <a:noFill/>
                </a:ln>
                <a:solidFill>
                  <a:srgbClr val="000000"/>
                </a:solidFill>
                <a:effectLst/>
                <a:latin typeface="+mj-lt"/>
                <a:ea typeface="Times New Roman" pitchFamily="18" charset="0"/>
                <a:cs typeface="Arial" pitchFamily="34" charset="0"/>
              </a:rPr>
              <a:t>, В.К. Кюхельбекером, Н.И. </a:t>
            </a:r>
            <a:r>
              <a:rPr kumimoji="0" lang="ru-RU" sz="2400" b="0" i="0" u="none" strike="noStrike" cap="none" normalizeH="0" baseline="0" dirty="0" err="1" smtClean="0">
                <a:ln>
                  <a:noFill/>
                </a:ln>
                <a:solidFill>
                  <a:srgbClr val="000000"/>
                </a:solidFill>
                <a:effectLst/>
                <a:latin typeface="+mj-lt"/>
                <a:ea typeface="Times New Roman" pitchFamily="18" charset="0"/>
                <a:cs typeface="Arial" pitchFamily="34" charset="0"/>
              </a:rPr>
              <a:t>Гнедичем</a:t>
            </a:r>
            <a:r>
              <a:rPr kumimoji="0" lang="ru-RU" sz="2400" b="0" i="0" u="none" strike="noStrike" cap="none" normalizeH="0" baseline="0" dirty="0" smtClean="0">
                <a:ln>
                  <a:noFill/>
                </a:ln>
                <a:solidFill>
                  <a:srgbClr val="000000"/>
                </a:solidFill>
                <a:effectLst/>
                <a:latin typeface="+mj-lt"/>
                <a:ea typeface="Times New Roman" pitchFamily="18" charset="0"/>
                <a:cs typeface="Arial" pitchFamily="34" charset="0"/>
              </a:rPr>
              <a:t>, В.А. Жуковским, А.И. Одоевским, Ф.Н. </a:t>
            </a:r>
            <a:r>
              <a:rPr kumimoji="0" lang="ru-RU" sz="2400" b="0" i="0" u="none" strike="noStrike" cap="none" normalizeH="0" baseline="0" dirty="0" err="1" smtClean="0">
                <a:ln>
                  <a:noFill/>
                </a:ln>
                <a:solidFill>
                  <a:srgbClr val="000000"/>
                </a:solidFill>
                <a:effectLst/>
                <a:latin typeface="+mj-lt"/>
                <a:ea typeface="Times New Roman" pitchFamily="18" charset="0"/>
                <a:cs typeface="Arial" pitchFamily="34" charset="0"/>
              </a:rPr>
              <a:t>Глинкой.В</a:t>
            </a:r>
            <a:r>
              <a:rPr kumimoji="0" lang="ru-RU" sz="2400" b="0" i="0" u="none" strike="noStrike" cap="none" normalizeH="0" baseline="0" dirty="0" smtClean="0">
                <a:ln>
                  <a:noFill/>
                </a:ln>
                <a:solidFill>
                  <a:srgbClr val="000000"/>
                </a:solidFill>
                <a:effectLst/>
                <a:latin typeface="+mj-lt"/>
                <a:ea typeface="Times New Roman" pitchFamily="18" charset="0"/>
                <a:cs typeface="Arial" pitchFamily="34" charset="0"/>
              </a:rPr>
              <a:t> это же время в печати появляются первые произведения Е.А. Баратынского.</a:t>
            </a:r>
            <a:r>
              <a:rPr lang="ru-RU" sz="2400" dirty="0" smtClean="0">
                <a:latin typeface="+mj-lt"/>
              </a:rPr>
              <a:t> Баратынский был известен своими оппозиционными взглядами и водил дружбу с политически неблагонадежными людьми. Но при этом Баратынский не стал декабристом, так как был противником тех способов изменения действительности, за которые ратовали члены тайных обществ. К тому же взгляды Баратынского на назначение поэзии разительно отличались от взглядов декабристов</a:t>
            </a:r>
            <a:endParaRPr kumimoji="0" lang="ru-RU" sz="24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7784" y="260648"/>
            <a:ext cx="6192688" cy="5355312"/>
          </a:xfrm>
          <a:prstGeom prst="rect">
            <a:avLst/>
          </a:prstGeom>
        </p:spPr>
        <p:txBody>
          <a:bodyPr wrap="square">
            <a:spAutoFit/>
          </a:bodyPr>
          <a:lstStyle/>
          <a:p>
            <a:r>
              <a:rPr lang="ru-RU" dirty="0" smtClean="0"/>
              <a:t>В 1827 году выходит первый сборник стихов Е.А. Баратынского, который получает весьма лестные отзывы. Своеобразие творчества Е.А. Баратынского А.С. Пушкин, высоко ценивший поэтический талант Е.А. Баратынского, удивительно точно уловил суть его дарования. В ранней лирике Баратынского сильны эпикурейские мотивы: поэт воспевает земные радости, призывает наслаждаться каждой минутой своей жизни.</a:t>
            </a:r>
          </a:p>
          <a:p>
            <a:r>
              <a:rPr lang="ru-RU" dirty="0" smtClean="0"/>
              <a:t>Но с этими мотивами переплетаются серьезные размышления о сущности бытия, подлинном предназначении человека. Современники неслучайно называли Баратынского «задумчивым проказником». Излюбленный жанр ранней лирики поэта - любовная элегия. В творчестве Баратынского жанр любовной элегии существенно </a:t>
            </a:r>
            <a:r>
              <a:rPr lang="ru-RU" dirty="0" err="1" smtClean="0"/>
              <a:t>изменяется.В</a:t>
            </a:r>
            <a:r>
              <a:rPr lang="ru-RU" dirty="0" smtClean="0"/>
              <a:t> любовных элегиях Баратынского речь идет не о любви, а об ее отсутствии. В элегиях Баратынский стремится не только осмыслить психологическое состояние человека, но и выйти на уровень философского постижения законов бытия. </a:t>
            </a:r>
            <a:endParaRPr lang="ru-RU" dirty="0"/>
          </a:p>
        </p:txBody>
      </p:sp>
      <p:pic>
        <p:nvPicPr>
          <p:cNvPr id="3" name="Рисунок 2" descr="baratynski.jpg"/>
          <p:cNvPicPr>
            <a:picLocks noChangeAspect="1"/>
          </p:cNvPicPr>
          <p:nvPr/>
        </p:nvPicPr>
        <p:blipFill>
          <a:blip r:embed="rId2" cstate="print"/>
          <a:stretch>
            <a:fillRect/>
          </a:stretch>
        </p:blipFill>
        <p:spPr>
          <a:xfrm>
            <a:off x="0" y="3000348"/>
            <a:ext cx="2786082" cy="3857652"/>
          </a:xfrm>
          <a:prstGeom prst="ellipse">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9672" y="404664"/>
            <a:ext cx="7200800" cy="6647974"/>
          </a:xfrm>
          <a:prstGeom prst="rect">
            <a:avLst/>
          </a:prstGeom>
        </p:spPr>
        <p:txBody>
          <a:bodyPr wrap="square">
            <a:spAutoFit/>
          </a:bodyPr>
          <a:lstStyle/>
          <a:p>
            <a:r>
              <a:rPr lang="ru-RU" sz="2400" dirty="0" smtClean="0"/>
              <a:t>Е.А. Баратынский, как и многие его современники поэты-романтики, отдал дань жанру поэмы. Романтические поэмы Баратынского «</a:t>
            </a:r>
            <a:r>
              <a:rPr lang="ru-RU" sz="2400" dirty="0" err="1" smtClean="0"/>
              <a:t>Эда</a:t>
            </a:r>
            <a:r>
              <a:rPr lang="ru-RU" sz="2400" dirty="0" smtClean="0"/>
              <a:t>», «Бал», «Цыганка» вызывали восторженные отклики и читателей, и собратьев по перу. Последней книгой Баратынского стал сборник стихотворений «Сумерки» (1842). Этот сборник открывает стихотворение «Последний поэт» (1835), которое нередко называют творческим манифестом Баратынского. Центральным конфликтом этого стихотворения становится конфликт между поэтом </a:t>
            </a:r>
            <a:r>
              <a:rPr lang="ru-RU" sz="2400" smtClean="0"/>
              <a:t>и временем </a:t>
            </a:r>
            <a:r>
              <a:rPr lang="ru-RU" sz="2400" dirty="0" smtClean="0"/>
              <a:t>Важнейшей проблемой, к которой Баратынский обращался на протяжении всего своего творчества, была проблема судьбы человека, который обречен на неминуемую смерть.</a:t>
            </a:r>
          </a:p>
          <a:p>
            <a:endParaRPr lang="ru-RU" dirty="0"/>
          </a:p>
        </p:txBody>
      </p:sp>
    </p:spTree>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1"/>
          <p:cNvSpPr>
            <a:spLocks noChangeArrowheads="1"/>
          </p:cNvSpPr>
          <p:nvPr/>
        </p:nvSpPr>
        <p:spPr bwMode="auto">
          <a:xfrm>
            <a:off x="1475656" y="553998"/>
            <a:ext cx="712879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0000"/>
                </a:solidFill>
                <a:effectLst/>
                <a:latin typeface="+mj-lt"/>
                <a:ea typeface="Times New Roman" pitchFamily="18" charset="0"/>
                <a:cs typeface="Arial" pitchFamily="34" charset="0"/>
              </a:rPr>
              <a:t> В 1843 году Баратынский отправляется во Францию, где знакомится с известными деятелями европейской культуры. Огромный след в его душе оставляет сближение с представителями русской политической эмиграции, среди которых были Н. Огарев, Н. Тургенев, И. Головин.  Общение с этим кругом благотворно влияет на душевное состояние поэта, он строит оптимистичные планы на будущее. Но этим планам не суждено было сбыться. В 1844 году Баратынский приезжает в Неаполь, где заболевает и скоропостижно умирает. Его тело было перевезено в Петербург. На похоронах поэта присутствовало всего несколько ближайших друзей. Газеты и журналы того времени практически никак не отозвались на это печальное событие.</a:t>
            </a:r>
            <a:endParaRPr kumimoji="0" lang="ru-RU" sz="24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Reporting Progress or Status">
  <a:themeElements>
    <a:clrScheme name="Reporting Progress or Status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fontScheme name="Reporting Progress or Status">
      <a:majorFont>
        <a:latin typeface="Times New Roman"/>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ru-RU"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ru-RU"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Reporting Progress or Status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clrMap bg1="lt1" tx1="dk1" bg2="lt2" tx2="dk2" accent1="accent1" accent2="accent2" accent3="accent3" accent4="accent4" accent5="accent5" accent6="accent6" hlink="hlink" folHlink="folHlink"/>
    </a:extraClrScheme>
    <a:extraClrScheme>
      <a:clrScheme name="Reporting Progress or Status 2">
        <a:dk1>
          <a:srgbClr val="000000"/>
        </a:dk1>
        <a:lt1>
          <a:srgbClr val="8EA1C0"/>
        </a:lt1>
        <a:dk2>
          <a:srgbClr val="FFFFFF"/>
        </a:dk2>
        <a:lt2>
          <a:srgbClr val="5F5F5F"/>
        </a:lt2>
        <a:accent1>
          <a:srgbClr val="B6CDDE"/>
        </a:accent1>
        <a:accent2>
          <a:srgbClr val="8A7CA2"/>
        </a:accent2>
        <a:accent3>
          <a:srgbClr val="C6CDDC"/>
        </a:accent3>
        <a:accent4>
          <a:srgbClr val="000000"/>
        </a:accent4>
        <a:accent5>
          <a:srgbClr val="D7E3EC"/>
        </a:accent5>
        <a:accent6>
          <a:srgbClr val="7D7092"/>
        </a:accent6>
        <a:hlink>
          <a:srgbClr val="336699"/>
        </a:hlink>
        <a:folHlink>
          <a:srgbClr val="009999"/>
        </a:folHlink>
      </a:clrScheme>
      <a:clrMap bg1="lt1" tx1="dk1" bg2="lt2" tx2="dk2" accent1="accent1" accent2="accent2" accent3="accent3" accent4="accent4" accent5="accent5" accent6="accent6" hlink="hlink" folHlink="folHlink"/>
    </a:extraClrScheme>
    <a:extraClrScheme>
      <a:clrScheme name="Reporting Progress or Status 3">
        <a:dk1>
          <a:srgbClr val="333300"/>
        </a:dk1>
        <a:lt1>
          <a:srgbClr val="FFFFFF"/>
        </a:lt1>
        <a:dk2>
          <a:srgbClr val="000000"/>
        </a:dk2>
        <a:lt2>
          <a:srgbClr val="969696"/>
        </a:lt2>
        <a:accent1>
          <a:srgbClr val="EAEAEA"/>
        </a:accent1>
        <a:accent2>
          <a:srgbClr val="969696"/>
        </a:accent2>
        <a:accent3>
          <a:srgbClr val="FFFFFF"/>
        </a:accent3>
        <a:accent4>
          <a:srgbClr val="2A2A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668368</Template>
  <TotalTime>1548</TotalTime>
  <Words>4168</Words>
  <Application>Microsoft Office PowerPoint</Application>
  <PresentationFormat>Экран (4:3)</PresentationFormat>
  <Paragraphs>152</Paragraphs>
  <Slides>46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Reporting Progress or Status</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Павел</dc:creator>
  <cp:lastModifiedBy>Павел</cp:lastModifiedBy>
  <cp:revision>7</cp:revision>
  <dcterms:created xsi:type="dcterms:W3CDTF">2017-01-28T12:34:15Z</dcterms:created>
  <dcterms:modified xsi:type="dcterms:W3CDTF">2017-02-05T11:18:30Z</dcterms:modified>
</cp:coreProperties>
</file>